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4" r:id="rId2"/>
    <p:sldId id="275" r:id="rId3"/>
    <p:sldId id="286" r:id="rId4"/>
    <p:sldId id="303" r:id="rId5"/>
    <p:sldId id="304" r:id="rId6"/>
    <p:sldId id="277" r:id="rId7"/>
    <p:sldId id="288" r:id="rId8"/>
    <p:sldId id="305" r:id="rId9"/>
    <p:sldId id="292" r:id="rId10"/>
    <p:sldId id="276" r:id="rId11"/>
    <p:sldId id="278" r:id="rId12"/>
    <p:sldId id="281" r:id="rId13"/>
    <p:sldId id="293" r:id="rId14"/>
    <p:sldId id="301" r:id="rId15"/>
    <p:sldId id="302" r:id="rId16"/>
    <p:sldId id="285" r:id="rId17"/>
    <p:sldId id="297" r:id="rId18"/>
    <p:sldId id="290" r:id="rId19"/>
    <p:sldId id="291" r:id="rId20"/>
    <p:sldId id="306" r:id="rId21"/>
    <p:sldId id="307" r:id="rId22"/>
    <p:sldId id="308" r:id="rId23"/>
    <p:sldId id="309" r:id="rId24"/>
    <p:sldId id="310" r:id="rId25"/>
    <p:sldId id="280" r:id="rId26"/>
    <p:sldId id="298" r:id="rId27"/>
    <p:sldId id="300" r:id="rId28"/>
    <p:sldId id="272" r:id="rId29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C3300"/>
    <a:srgbClr val="FF8D41"/>
    <a:srgbClr val="990000"/>
    <a:srgbClr val="202020"/>
    <a:srgbClr val="B2B2B2"/>
    <a:srgbClr val="323232"/>
    <a:srgbClr val="CC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8" autoAdjust="0"/>
    <p:restoredTop sz="82785" autoAdjust="0"/>
  </p:normalViewPr>
  <p:slideViewPr>
    <p:cSldViewPr snapToGrid="0" showGuides="1">
      <p:cViewPr varScale="1">
        <p:scale>
          <a:sx n="56" d="100"/>
          <a:sy n="56" d="100"/>
        </p:scale>
        <p:origin x="1326" y="66"/>
      </p:cViewPr>
      <p:guideLst>
        <p:guide orient="horz" pos="213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916" y="4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>
                <a:sym typeface="+mn-ea"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  <a:t>12/7/2024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pxhere.com/ru/photo/699154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  <a:t>12/7/2024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11" Type="http://schemas.openxmlformats.org/officeDocument/2006/relationships/image" Target="../media/image65.jpe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84.pn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7" Type="http://schemas.openxmlformats.org/officeDocument/2006/relationships/image" Target="../media/image10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4.jpeg"/><Relationship Id="rId5" Type="http://schemas.openxmlformats.org/officeDocument/2006/relationships/image" Target="../media/image143.JPG"/><Relationship Id="rId4" Type="http://schemas.openxmlformats.org/officeDocument/2006/relationships/image" Target="../media/image1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630934-9EA5-4171-AA9E-83436739C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5522" y="41910"/>
            <a:ext cx="8025130" cy="1276350"/>
          </a:xfrm>
        </p:spPr>
        <p:txBody>
          <a:bodyPr>
            <a:normAutofit fontScale="90000"/>
          </a:bodyPr>
          <a:lstStyle/>
          <a:p>
            <a:r>
              <a:rPr lang="ru-RU" altLang="en-US" sz="222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Муниципальное дошкольное образовательное бюджетное учреждение </a:t>
            </a:r>
            <a:br>
              <a:rPr lang="ru-RU" altLang="en-US" sz="222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22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«Муринский детский сад комбинированного вида № 3»</a:t>
            </a:r>
            <a:br>
              <a:rPr lang="ru-RU" altLang="en-US" sz="222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22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(МДОБУ «Муринский ДСКВ № 3»)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69971" y="5433060"/>
            <a:ext cx="2922669" cy="1383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Ленинградская область</a:t>
            </a:r>
          </a:p>
          <a:p>
            <a:pPr algn="ctr"/>
            <a:r>
              <a:rPr lang="ru-RU" altLang="en-US" sz="2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Всеволожский район</a:t>
            </a:r>
          </a:p>
          <a:p>
            <a:pPr algn="ctr"/>
            <a:r>
              <a:rPr lang="ru-RU" altLang="en-US" sz="2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г. Мурино</a:t>
            </a:r>
          </a:p>
          <a:p>
            <a:pPr algn="ctr"/>
            <a:r>
              <a:rPr lang="ru-RU" altLang="en-US" sz="2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2024 год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07241D2-E7CC-4704-BAE3-28AD32E2604B}"/>
              </a:ext>
            </a:extLst>
          </p:cNvPr>
          <p:cNvSpPr/>
          <p:nvPr/>
        </p:nvSpPr>
        <p:spPr>
          <a:xfrm>
            <a:off x="3690183" y="1943191"/>
            <a:ext cx="4882243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ИТОГИ</a:t>
            </a:r>
          </a:p>
          <a:p>
            <a:pPr algn="ctr"/>
            <a:r>
              <a:rPr lang="ru-RU" sz="6600" b="1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за</a:t>
            </a:r>
          </a:p>
          <a:p>
            <a:pPr algn="ctr"/>
            <a:r>
              <a:rPr lang="ru-RU" sz="6600" b="1" i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ноябрь</a:t>
            </a:r>
          </a:p>
        </p:txBody>
      </p:sp>
    </p:spTree>
    <p:extLst>
      <p:ext uri="{BB962C8B-B14F-4D97-AF65-F5344CB8AC3E}">
        <p14:creationId xmlns:p14="http://schemas.microsoft.com/office/powerpoint/2010/main" val="3335439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C7D2EF-38E9-43A1-9B79-C77DC8757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Блок-схема: подготовка 6">
            <a:extLst>
              <a:ext uri="{FF2B5EF4-FFF2-40B4-BE49-F238E27FC236}">
                <a16:creationId xmlns:a16="http://schemas.microsoft.com/office/drawing/2014/main" id="{6319DB88-D4B1-489B-B747-96CF8CE22D05}"/>
              </a:ext>
            </a:extLst>
          </p:cNvPr>
          <p:cNvSpPr/>
          <p:nvPr/>
        </p:nvSpPr>
        <p:spPr>
          <a:xfrm>
            <a:off x="310243" y="284694"/>
            <a:ext cx="11593286" cy="859895"/>
          </a:xfrm>
          <a:prstGeom prst="flowChartPreparati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продолжение проекта для ребят были организованы: просмотр видео, беседа о подвигах военных лет, рисование на военную тематику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D4A910-B36D-46E1-ABEA-93413574B21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35" y="1405499"/>
            <a:ext cx="1864995" cy="186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579A9F-82C9-4F1A-BC9D-22E06B0B47D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808" y="1429283"/>
            <a:ext cx="1765300" cy="1856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4084246-7E24-4C49-9ECD-496D808E5A8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282" y="1405499"/>
            <a:ext cx="1946275" cy="194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AC784C-F97D-47DD-900A-EEEEAEF3FCF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935" y="1399950"/>
            <a:ext cx="2534920" cy="197358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: скругленные противолежащие углы 11">
            <a:extLst>
              <a:ext uri="{FF2B5EF4-FFF2-40B4-BE49-F238E27FC236}">
                <a16:creationId xmlns:a16="http://schemas.microsoft.com/office/drawing/2014/main" id="{AECC33A5-1E1C-400E-87E6-78EC35EB0EAF}"/>
              </a:ext>
            </a:extLst>
          </p:cNvPr>
          <p:cNvSpPr/>
          <p:nvPr/>
        </p:nvSpPr>
        <p:spPr>
          <a:xfrm>
            <a:off x="8761261" y="3373530"/>
            <a:ext cx="3142267" cy="387587"/>
          </a:xfrm>
          <a:prstGeom prst="round2Diag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Рисование «Памяти павших»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29F25C9-C1DB-4795-865B-1488682ECE0B}"/>
              </a:ext>
            </a:extLst>
          </p:cNvPr>
          <p:cNvSpPr/>
          <p:nvPr/>
        </p:nvSpPr>
        <p:spPr>
          <a:xfrm>
            <a:off x="862642" y="3623094"/>
            <a:ext cx="7660256" cy="65560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Подвижные игры: «Тяжело в учении, легко в бою», «В разведке»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F0E70B7-0FE7-48FF-8CCE-DD86AADE8F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270" y="4330233"/>
            <a:ext cx="1828959" cy="182895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AE17F3E-8CC8-4193-81C2-BCFA31F850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0339" y="4495948"/>
            <a:ext cx="1865538" cy="186553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588C1C8-3AEB-4956-BAF7-ADEEBBBC6A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8987" y="4392030"/>
            <a:ext cx="1835055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95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8951FB-933B-4C83-9A09-B05561E24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Блок-схема: знак завершения 11">
            <a:extLst>
              <a:ext uri="{FF2B5EF4-FFF2-40B4-BE49-F238E27FC236}">
                <a16:creationId xmlns:a16="http://schemas.microsoft.com/office/drawing/2014/main" id="{AD044921-110E-44AA-A408-31E4E6BD72E5}"/>
              </a:ext>
            </a:extLst>
          </p:cNvPr>
          <p:cNvSpPr/>
          <p:nvPr/>
        </p:nvSpPr>
        <p:spPr>
          <a:xfrm>
            <a:off x="244836" y="236654"/>
            <a:ext cx="3826329" cy="505218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Изготовление журавликов</a:t>
            </a:r>
          </a:p>
        </p:txBody>
      </p:sp>
      <p:sp>
        <p:nvSpPr>
          <p:cNvPr id="16" name="Блок-схема: знак завершения 15">
            <a:extLst>
              <a:ext uri="{FF2B5EF4-FFF2-40B4-BE49-F238E27FC236}">
                <a16:creationId xmlns:a16="http://schemas.microsoft.com/office/drawing/2014/main" id="{EC9A0B3B-F394-4BE0-882C-21035B2E86C2}"/>
              </a:ext>
            </a:extLst>
          </p:cNvPr>
          <p:cNvSpPr/>
          <p:nvPr/>
        </p:nvSpPr>
        <p:spPr>
          <a:xfrm>
            <a:off x="7092042" y="266408"/>
            <a:ext cx="4659087" cy="906784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Беседа и просмотр видео об открытии мемориального памятника «Журавли» в Санкт –Петербурге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709990-B000-45C5-B0FD-435252DCC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97" y="236654"/>
            <a:ext cx="1838416" cy="18384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EAC6C0-F35D-4FD0-9D4B-AB7B4D738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792" y="1621698"/>
            <a:ext cx="854008" cy="13700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2DD217-217F-480B-8B87-19E3F4712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5104" y="1564286"/>
            <a:ext cx="1104749" cy="13700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C3ECB5-C194-453E-8A72-E6F645BF02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1341" y="1587541"/>
            <a:ext cx="1122023" cy="137004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E9FF65-CBEB-4B4F-AEDB-6EDF2B8407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9048" y="1587541"/>
            <a:ext cx="1101020" cy="12521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A107CE-83E6-4828-B221-EC24D83908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346" y="1003226"/>
            <a:ext cx="1889924" cy="1664352"/>
          </a:xfrm>
          <a:prstGeom prst="rect">
            <a:avLst/>
          </a:prstGeom>
        </p:spPr>
      </p:pic>
      <p:sp>
        <p:nvSpPr>
          <p:cNvPr id="17" name="Блок-схема: знак завершения 16">
            <a:extLst>
              <a:ext uri="{FF2B5EF4-FFF2-40B4-BE49-F238E27FC236}">
                <a16:creationId xmlns:a16="http://schemas.microsoft.com/office/drawing/2014/main" id="{C378D668-11E6-46AB-AC40-0BB3FABC6323}"/>
              </a:ext>
            </a:extLst>
          </p:cNvPr>
          <p:cNvSpPr/>
          <p:nvPr/>
        </p:nvSpPr>
        <p:spPr>
          <a:xfrm>
            <a:off x="244835" y="3176390"/>
            <a:ext cx="6242229" cy="505218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Коммуникативная игра </a:t>
            </a:r>
          </a:p>
          <a:p>
            <a:pPr algn="ctr"/>
            <a:r>
              <a:rPr lang="ru-RU" dirty="0"/>
              <a:t>«Передай журавлика и назови качество солдата»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E4A2CE7-C1BB-47BB-846F-E41371B189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687" y="3681608"/>
            <a:ext cx="2215073" cy="1993565"/>
          </a:xfrm>
          <a:prstGeom prst="rect">
            <a:avLst/>
          </a:prstGeom>
        </p:spPr>
      </p:pic>
      <p:sp>
        <p:nvSpPr>
          <p:cNvPr id="19" name="Блок-схема: знак завершения 18">
            <a:extLst>
              <a:ext uri="{FF2B5EF4-FFF2-40B4-BE49-F238E27FC236}">
                <a16:creationId xmlns:a16="http://schemas.microsoft.com/office/drawing/2014/main" id="{7D6A0265-C98F-4E98-AA5F-617CF04F9D9B}"/>
              </a:ext>
            </a:extLst>
          </p:cNvPr>
          <p:cNvSpPr/>
          <p:nvPr/>
        </p:nvSpPr>
        <p:spPr>
          <a:xfrm>
            <a:off x="483704" y="5868668"/>
            <a:ext cx="6242229" cy="505218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Возложение журавликов к Вечному огню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1784969-73CD-4E8B-B79B-1A0FBA804B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5826" y="3875103"/>
            <a:ext cx="2103302" cy="1993565"/>
          </a:xfrm>
          <a:prstGeom prst="rect">
            <a:avLst/>
          </a:prstGeom>
        </p:spPr>
      </p:pic>
      <p:sp>
        <p:nvSpPr>
          <p:cNvPr id="21" name="Блок-схема: знак завершения 20">
            <a:extLst>
              <a:ext uri="{FF2B5EF4-FFF2-40B4-BE49-F238E27FC236}">
                <a16:creationId xmlns:a16="http://schemas.microsoft.com/office/drawing/2014/main" id="{DDCD4E70-238B-46DC-A964-16A5129AF73E}"/>
              </a:ext>
            </a:extLst>
          </p:cNvPr>
          <p:cNvSpPr/>
          <p:nvPr/>
        </p:nvSpPr>
        <p:spPr>
          <a:xfrm>
            <a:off x="7802592" y="3579775"/>
            <a:ext cx="3237986" cy="505218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Оформление стенда</a:t>
            </a:r>
          </a:p>
          <a:p>
            <a:pPr algn="ctr"/>
            <a:r>
              <a:rPr lang="ru-RU" dirty="0"/>
              <a:t>«Помним, гордимся»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A234ADB-475F-4953-980D-A113D92BBE67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75" y="4309321"/>
            <a:ext cx="2498725" cy="1873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017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62076F-D7E1-4AD4-AD6F-E6687B3D5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Блок-схема: знак завершения 11">
            <a:extLst>
              <a:ext uri="{FF2B5EF4-FFF2-40B4-BE49-F238E27FC236}">
                <a16:creationId xmlns:a16="http://schemas.microsoft.com/office/drawing/2014/main" id="{FFB7CDF5-1747-4489-99D1-670DB6BE543C}"/>
              </a:ext>
            </a:extLst>
          </p:cNvPr>
          <p:cNvSpPr/>
          <p:nvPr/>
        </p:nvSpPr>
        <p:spPr>
          <a:xfrm>
            <a:off x="313482" y="4437712"/>
            <a:ext cx="11878518" cy="1840112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 неделе, посвящённой изучению зимующих птиц, ребята группы «Рыбки» изготовили сороку. Получились оригинальные поделки с элементами оригами и пластилинографии. Сделать такую «модницу сороку» очень просто. Нужно сложить квадрат по диагонали, получив треугольник; согнуть один угол, подрисовать ножки, вырезать грудку, глаза и клюв. Все элементы аккуратно приклеить на картон и дополнить бусами из небольших кусочков пластилина, скатав их в шарики.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7AA12A-149C-4850-88B7-8B6C990EA3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8700">
            <a:off x="427403" y="616176"/>
            <a:ext cx="3316020" cy="18666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117D49-A890-41CE-B01A-22169FCB64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864">
            <a:off x="8831756" y="728357"/>
            <a:ext cx="2958854" cy="1665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C12D1F-4584-48A2-AEE5-24F3D3DC6C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293" y="1573239"/>
            <a:ext cx="4535338" cy="2553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76110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87BDDC-0463-4836-BA40-C88AE885E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CD950-9165-46A5-A333-1508D09CF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id="{5289D8E3-7991-40A9-9809-8C618F701B8C}"/>
              </a:ext>
            </a:extLst>
          </p:cNvPr>
          <p:cNvSpPr/>
          <p:nvPr/>
        </p:nvSpPr>
        <p:spPr>
          <a:xfrm>
            <a:off x="175399" y="150654"/>
            <a:ext cx="11841202" cy="1008033"/>
          </a:xfrm>
          <a:prstGeom prst="snip2Diag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Закрепление знаний о России педагоги группы «Морские звёздочки» провели в форме краткосрочного проекта «Россия – великая Родина моя». В целях его реализации были проведены следующие мероприятия</a:t>
            </a:r>
          </a:p>
        </p:txBody>
      </p:sp>
      <p:sp>
        <p:nvSpPr>
          <p:cNvPr id="5" name="Выноска: стрелка вниз 4">
            <a:extLst>
              <a:ext uri="{FF2B5EF4-FFF2-40B4-BE49-F238E27FC236}">
                <a16:creationId xmlns:a16="http://schemas.microsoft.com/office/drawing/2014/main" id="{ABC0D9EE-8DDF-4097-8B17-F63D36982845}"/>
              </a:ext>
            </a:extLst>
          </p:cNvPr>
          <p:cNvSpPr/>
          <p:nvPr/>
        </p:nvSpPr>
        <p:spPr>
          <a:xfrm>
            <a:off x="522515" y="1393187"/>
            <a:ext cx="1944238" cy="1325563"/>
          </a:xfrm>
          <a:prstGeom prst="downArrowCallout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Презентация «День народного единства»</a:t>
            </a:r>
          </a:p>
        </p:txBody>
      </p:sp>
      <p:sp>
        <p:nvSpPr>
          <p:cNvPr id="17" name="Выноска: стрелка вниз 16">
            <a:extLst>
              <a:ext uri="{FF2B5EF4-FFF2-40B4-BE49-F238E27FC236}">
                <a16:creationId xmlns:a16="http://schemas.microsoft.com/office/drawing/2014/main" id="{11F2D1D9-B3D2-4AFC-A565-6645E46E7226}"/>
              </a:ext>
            </a:extLst>
          </p:cNvPr>
          <p:cNvSpPr/>
          <p:nvPr/>
        </p:nvSpPr>
        <p:spPr>
          <a:xfrm>
            <a:off x="2651816" y="1375477"/>
            <a:ext cx="2389398" cy="1325563"/>
          </a:xfrm>
          <a:prstGeom prst="downArrowCallout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Презентация «История государства Российского»</a:t>
            </a:r>
          </a:p>
        </p:txBody>
      </p:sp>
      <p:sp>
        <p:nvSpPr>
          <p:cNvPr id="18" name="Выноска: стрелка вниз 17">
            <a:extLst>
              <a:ext uri="{FF2B5EF4-FFF2-40B4-BE49-F238E27FC236}">
                <a16:creationId xmlns:a16="http://schemas.microsoft.com/office/drawing/2014/main" id="{0EA258B8-848B-4A13-BF5F-ADD9ABAF0902}"/>
              </a:ext>
            </a:extLst>
          </p:cNvPr>
          <p:cNvSpPr/>
          <p:nvPr/>
        </p:nvSpPr>
        <p:spPr>
          <a:xfrm>
            <a:off x="5244209" y="1375477"/>
            <a:ext cx="1944238" cy="1325563"/>
          </a:xfrm>
          <a:prstGeom prst="downArrowCallout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Беседа о России</a:t>
            </a:r>
          </a:p>
        </p:txBody>
      </p:sp>
      <p:sp>
        <p:nvSpPr>
          <p:cNvPr id="19" name="Выноска: стрелка вниз 18">
            <a:extLst>
              <a:ext uri="{FF2B5EF4-FFF2-40B4-BE49-F238E27FC236}">
                <a16:creationId xmlns:a16="http://schemas.microsoft.com/office/drawing/2014/main" id="{A6A5F67F-CE6C-4221-91F3-642F8ADB0FBD}"/>
              </a:ext>
            </a:extLst>
          </p:cNvPr>
          <p:cNvSpPr/>
          <p:nvPr/>
        </p:nvSpPr>
        <p:spPr>
          <a:xfrm>
            <a:off x="7547661" y="1436608"/>
            <a:ext cx="2078754" cy="1325563"/>
          </a:xfrm>
          <a:prstGeom prst="downArrowCallout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Рассматривание местоположения России на глобусе </a:t>
            </a:r>
          </a:p>
        </p:txBody>
      </p:sp>
      <p:sp>
        <p:nvSpPr>
          <p:cNvPr id="20" name="Выноска: стрелка вниз 19">
            <a:extLst>
              <a:ext uri="{FF2B5EF4-FFF2-40B4-BE49-F238E27FC236}">
                <a16:creationId xmlns:a16="http://schemas.microsoft.com/office/drawing/2014/main" id="{76BC86FE-D0C9-4CFD-B130-F7B094390B9B}"/>
              </a:ext>
            </a:extLst>
          </p:cNvPr>
          <p:cNvSpPr/>
          <p:nvPr/>
        </p:nvSpPr>
        <p:spPr>
          <a:xfrm>
            <a:off x="9915202" y="1422493"/>
            <a:ext cx="1944238" cy="1325563"/>
          </a:xfrm>
          <a:prstGeom prst="downArrowCallout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Презентация «Минин и Пожарский»</a:t>
            </a:r>
          </a:p>
        </p:txBody>
      </p:sp>
      <p:sp>
        <p:nvSpPr>
          <p:cNvPr id="7" name="Выноска: стрелка вправо 6">
            <a:extLst>
              <a:ext uri="{FF2B5EF4-FFF2-40B4-BE49-F238E27FC236}">
                <a16:creationId xmlns:a16="http://schemas.microsoft.com/office/drawing/2014/main" id="{6D9D4FFB-B45D-4C29-8100-C25C6275104C}"/>
              </a:ext>
            </a:extLst>
          </p:cNvPr>
          <p:cNvSpPr/>
          <p:nvPr/>
        </p:nvSpPr>
        <p:spPr>
          <a:xfrm>
            <a:off x="1409111" y="4819741"/>
            <a:ext cx="2411977" cy="1779814"/>
          </a:xfrm>
          <a:prstGeom prst="rightArrowCallout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Презентация «Главные символы России»</a:t>
            </a:r>
          </a:p>
        </p:txBody>
      </p:sp>
      <p:sp>
        <p:nvSpPr>
          <p:cNvPr id="22" name="Выноска: стрелка вправо 21">
            <a:extLst>
              <a:ext uri="{FF2B5EF4-FFF2-40B4-BE49-F238E27FC236}">
                <a16:creationId xmlns:a16="http://schemas.microsoft.com/office/drawing/2014/main" id="{F7D497F7-0ED6-4620-BA5B-11ADD34CABF1}"/>
              </a:ext>
            </a:extLst>
          </p:cNvPr>
          <p:cNvSpPr/>
          <p:nvPr/>
        </p:nvSpPr>
        <p:spPr>
          <a:xfrm>
            <a:off x="6096000" y="4865359"/>
            <a:ext cx="2754701" cy="1779814"/>
          </a:xfrm>
          <a:prstGeom prst="rightArrowCallout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Рассматривание карты России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ACE3BA5-4C36-4774-950A-81156A0F8C1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5" y="2748056"/>
            <a:ext cx="1873885" cy="187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0ABA480-CDDB-4D06-B73C-8E1530DEA8B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915" y="2772529"/>
            <a:ext cx="1928646" cy="177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D5D1D82-9258-4D41-AD72-164DF1CD8FE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3" y="2785790"/>
            <a:ext cx="1774190" cy="1774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479ED75-F1D4-4944-9C16-9DC60970017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665" y="2785790"/>
            <a:ext cx="2190750" cy="1629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E9AC015-1AFB-464E-988F-1911287344A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250" y="2808583"/>
            <a:ext cx="1901190" cy="1629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2AD5B45-AAC0-4DFF-BD19-4CC2633D27A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238" y="4819741"/>
            <a:ext cx="1944238" cy="1774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3FF484-E7D0-4E03-8A3E-36B7E94D15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6784" y="4875701"/>
            <a:ext cx="2290659" cy="170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09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87BDDC-0463-4836-BA40-C88AE885E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CD950-9165-46A5-A333-1508D09CF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id="{5289D8E3-7991-40A9-9809-8C618F701B8C}"/>
              </a:ext>
            </a:extLst>
          </p:cNvPr>
          <p:cNvSpPr/>
          <p:nvPr/>
        </p:nvSpPr>
        <p:spPr>
          <a:xfrm>
            <a:off x="175399" y="150654"/>
            <a:ext cx="11841202" cy="1008033"/>
          </a:xfrm>
          <a:prstGeom prst="snip2Diag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Закрепление знаний о России педагоги группы «Морские звёздочки» провели в форме краткосрочного проекта «Россия – великая Родина моя». В целях его реализации были проведены следующие мероприятия</a:t>
            </a:r>
          </a:p>
        </p:txBody>
      </p:sp>
      <p:sp>
        <p:nvSpPr>
          <p:cNvPr id="5" name="Выноска: стрелка вниз 4">
            <a:extLst>
              <a:ext uri="{FF2B5EF4-FFF2-40B4-BE49-F238E27FC236}">
                <a16:creationId xmlns:a16="http://schemas.microsoft.com/office/drawing/2014/main" id="{ABC0D9EE-8DDF-4097-8B17-F63D36982845}"/>
              </a:ext>
            </a:extLst>
          </p:cNvPr>
          <p:cNvSpPr/>
          <p:nvPr/>
        </p:nvSpPr>
        <p:spPr>
          <a:xfrm>
            <a:off x="522515" y="1393187"/>
            <a:ext cx="1944238" cy="1325563"/>
          </a:xfrm>
          <a:prstGeom prst="downArrowCallout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Игра «Сложи флаг России»</a:t>
            </a:r>
          </a:p>
        </p:txBody>
      </p:sp>
      <p:sp>
        <p:nvSpPr>
          <p:cNvPr id="17" name="Выноска: стрелка вниз 16">
            <a:extLst>
              <a:ext uri="{FF2B5EF4-FFF2-40B4-BE49-F238E27FC236}">
                <a16:creationId xmlns:a16="http://schemas.microsoft.com/office/drawing/2014/main" id="{11F2D1D9-B3D2-4AFC-A565-6645E46E7226}"/>
              </a:ext>
            </a:extLst>
          </p:cNvPr>
          <p:cNvSpPr/>
          <p:nvPr/>
        </p:nvSpPr>
        <p:spPr>
          <a:xfrm>
            <a:off x="2651816" y="1375477"/>
            <a:ext cx="2389398" cy="1325563"/>
          </a:xfrm>
          <a:prstGeom prst="downArrowCallout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Игра «Найди флаг России»</a:t>
            </a:r>
          </a:p>
        </p:txBody>
      </p:sp>
      <p:sp>
        <p:nvSpPr>
          <p:cNvPr id="18" name="Выноска: стрелка вниз 17">
            <a:extLst>
              <a:ext uri="{FF2B5EF4-FFF2-40B4-BE49-F238E27FC236}">
                <a16:creationId xmlns:a16="http://schemas.microsoft.com/office/drawing/2014/main" id="{0EA258B8-848B-4A13-BF5F-ADD9ABAF0902}"/>
              </a:ext>
            </a:extLst>
          </p:cNvPr>
          <p:cNvSpPr/>
          <p:nvPr/>
        </p:nvSpPr>
        <p:spPr>
          <a:xfrm>
            <a:off x="5244209" y="1375477"/>
            <a:ext cx="1944238" cy="1325563"/>
          </a:xfrm>
          <a:prstGeom prst="downArrowCallout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Конструирование из кубиков </a:t>
            </a:r>
          </a:p>
          <a:p>
            <a:pPr algn="ctr"/>
            <a:r>
              <a:rPr lang="ru-RU" dirty="0"/>
              <a:t>«Флаг России»</a:t>
            </a:r>
          </a:p>
        </p:txBody>
      </p:sp>
      <p:sp>
        <p:nvSpPr>
          <p:cNvPr id="19" name="Выноска: стрелка вниз 18">
            <a:extLst>
              <a:ext uri="{FF2B5EF4-FFF2-40B4-BE49-F238E27FC236}">
                <a16:creationId xmlns:a16="http://schemas.microsoft.com/office/drawing/2014/main" id="{A6A5F67F-CE6C-4221-91F3-642F8ADB0FBD}"/>
              </a:ext>
            </a:extLst>
          </p:cNvPr>
          <p:cNvSpPr/>
          <p:nvPr/>
        </p:nvSpPr>
        <p:spPr>
          <a:xfrm>
            <a:off x="7547661" y="1436608"/>
            <a:ext cx="2078754" cy="1325563"/>
          </a:xfrm>
          <a:prstGeom prst="downArrowCallout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Рисование</a:t>
            </a:r>
          </a:p>
          <a:p>
            <a:pPr algn="ctr"/>
            <a:r>
              <a:rPr lang="ru-RU" dirty="0"/>
              <a:t>«Флаг России»</a:t>
            </a:r>
          </a:p>
        </p:txBody>
      </p:sp>
      <p:sp>
        <p:nvSpPr>
          <p:cNvPr id="20" name="Выноска: стрелка вниз 19">
            <a:extLst>
              <a:ext uri="{FF2B5EF4-FFF2-40B4-BE49-F238E27FC236}">
                <a16:creationId xmlns:a16="http://schemas.microsoft.com/office/drawing/2014/main" id="{76BC86FE-D0C9-4CFD-B130-F7B094390B9B}"/>
              </a:ext>
            </a:extLst>
          </p:cNvPr>
          <p:cNvSpPr/>
          <p:nvPr/>
        </p:nvSpPr>
        <p:spPr>
          <a:xfrm>
            <a:off x="9915202" y="1422493"/>
            <a:ext cx="1944238" cy="1325563"/>
          </a:xfrm>
          <a:prstGeom prst="downArrowCallout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Презентация «Москва – столица России»</a:t>
            </a:r>
          </a:p>
        </p:txBody>
      </p:sp>
      <p:sp>
        <p:nvSpPr>
          <p:cNvPr id="7" name="Выноска: стрелка вправо 6">
            <a:extLst>
              <a:ext uri="{FF2B5EF4-FFF2-40B4-BE49-F238E27FC236}">
                <a16:creationId xmlns:a16="http://schemas.microsoft.com/office/drawing/2014/main" id="{6D9D4FFB-B45D-4C29-8100-C25C6275104C}"/>
              </a:ext>
            </a:extLst>
          </p:cNvPr>
          <p:cNvSpPr/>
          <p:nvPr/>
        </p:nvSpPr>
        <p:spPr>
          <a:xfrm>
            <a:off x="109899" y="4895895"/>
            <a:ext cx="1901190" cy="1779814"/>
          </a:xfrm>
          <a:prstGeom prst="rightArrowCallout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Игра «Узнай флаг России»</a:t>
            </a:r>
          </a:p>
        </p:txBody>
      </p:sp>
      <p:sp>
        <p:nvSpPr>
          <p:cNvPr id="22" name="Выноска: стрелка вправо 21">
            <a:extLst>
              <a:ext uri="{FF2B5EF4-FFF2-40B4-BE49-F238E27FC236}">
                <a16:creationId xmlns:a16="http://schemas.microsoft.com/office/drawing/2014/main" id="{F7D497F7-0ED6-4620-BA5B-11ADD34CABF1}"/>
              </a:ext>
            </a:extLst>
          </p:cNvPr>
          <p:cNvSpPr/>
          <p:nvPr/>
        </p:nvSpPr>
        <p:spPr>
          <a:xfrm>
            <a:off x="3942773" y="4950157"/>
            <a:ext cx="2389398" cy="1779814"/>
          </a:xfrm>
          <a:prstGeom prst="rightArrowCallout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Разрезные картинки «Достопримечательности Москвы»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237FCD2-D3DA-4882-A6CC-51BC25F7250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16" y="2734404"/>
            <a:ext cx="1901190" cy="1901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8E94D3F-F28B-41A2-9A00-C01F869066E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810" y="2814371"/>
            <a:ext cx="1883410" cy="188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9A955FE-4C61-4BCE-9174-FE040BF3B8E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3" y="2798250"/>
            <a:ext cx="1774190" cy="195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67AF2F5-6394-4514-AEF0-52B37D8E55E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17193" y="2569896"/>
            <a:ext cx="1475740" cy="1964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272175A-9949-4731-9B38-D444B0F0C94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945" y="2814371"/>
            <a:ext cx="1801495" cy="1801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3AE8EB0-24A5-40C7-96A4-BD2C76EA2D90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020" y="4941021"/>
            <a:ext cx="1801495" cy="1801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921A8BD-B530-4408-A61B-D973E2591020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0" y="5057948"/>
            <a:ext cx="1801496" cy="167202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Выноска: стрелка вправо 32">
            <a:extLst>
              <a:ext uri="{FF2B5EF4-FFF2-40B4-BE49-F238E27FC236}">
                <a16:creationId xmlns:a16="http://schemas.microsoft.com/office/drawing/2014/main" id="{53AEA4BC-8DCC-4C90-B14A-1DE565526D06}"/>
              </a:ext>
            </a:extLst>
          </p:cNvPr>
          <p:cNvSpPr/>
          <p:nvPr/>
        </p:nvSpPr>
        <p:spPr>
          <a:xfrm>
            <a:off x="8242935" y="4962702"/>
            <a:ext cx="1901190" cy="1779814"/>
          </a:xfrm>
          <a:prstGeom prst="rightArrowCallout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Рисование «Кремль»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72B4855-32ED-4E48-A59D-C6BADDEA5889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405" y="5022184"/>
            <a:ext cx="1863195" cy="15773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960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87BDDC-0463-4836-BA40-C88AE885E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CD950-9165-46A5-A333-1508D09CF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id="{5289D8E3-7991-40A9-9809-8C618F701B8C}"/>
              </a:ext>
            </a:extLst>
          </p:cNvPr>
          <p:cNvSpPr/>
          <p:nvPr/>
        </p:nvSpPr>
        <p:spPr>
          <a:xfrm>
            <a:off x="175399" y="150654"/>
            <a:ext cx="11841202" cy="1008033"/>
          </a:xfrm>
          <a:prstGeom prst="snip2Diag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Закрепление знаний о России педагоги группы «Морские звёздочки» провели в форме краткосрочного проекта «Россия – великая Родина моя». В целях его реализации были проведены следующие мероприятия</a:t>
            </a:r>
          </a:p>
        </p:txBody>
      </p:sp>
      <p:sp>
        <p:nvSpPr>
          <p:cNvPr id="5" name="Выноска: стрелка вниз 4">
            <a:extLst>
              <a:ext uri="{FF2B5EF4-FFF2-40B4-BE49-F238E27FC236}">
                <a16:creationId xmlns:a16="http://schemas.microsoft.com/office/drawing/2014/main" id="{ABC0D9EE-8DDF-4097-8B17-F63D36982845}"/>
              </a:ext>
            </a:extLst>
          </p:cNvPr>
          <p:cNvSpPr/>
          <p:nvPr/>
        </p:nvSpPr>
        <p:spPr>
          <a:xfrm>
            <a:off x="329797" y="1375477"/>
            <a:ext cx="1944238" cy="1325563"/>
          </a:xfrm>
          <a:prstGeom prst="downArrowCallout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Игра «Узнай президента России»</a:t>
            </a:r>
          </a:p>
        </p:txBody>
      </p:sp>
      <p:sp>
        <p:nvSpPr>
          <p:cNvPr id="17" name="Выноска: стрелка вниз 16">
            <a:extLst>
              <a:ext uri="{FF2B5EF4-FFF2-40B4-BE49-F238E27FC236}">
                <a16:creationId xmlns:a16="http://schemas.microsoft.com/office/drawing/2014/main" id="{11F2D1D9-B3D2-4AFC-A565-6645E46E7226}"/>
              </a:ext>
            </a:extLst>
          </p:cNvPr>
          <p:cNvSpPr/>
          <p:nvPr/>
        </p:nvSpPr>
        <p:spPr>
          <a:xfrm>
            <a:off x="2497565" y="1375477"/>
            <a:ext cx="1896253" cy="1325563"/>
          </a:xfrm>
          <a:prstGeom prst="downArrowCallout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Прослушивание гимна России</a:t>
            </a:r>
          </a:p>
        </p:txBody>
      </p:sp>
      <p:sp>
        <p:nvSpPr>
          <p:cNvPr id="18" name="Выноска: стрелка вниз 17">
            <a:extLst>
              <a:ext uri="{FF2B5EF4-FFF2-40B4-BE49-F238E27FC236}">
                <a16:creationId xmlns:a16="http://schemas.microsoft.com/office/drawing/2014/main" id="{0EA258B8-848B-4A13-BF5F-ADD9ABAF0902}"/>
              </a:ext>
            </a:extLst>
          </p:cNvPr>
          <p:cNvSpPr/>
          <p:nvPr/>
        </p:nvSpPr>
        <p:spPr>
          <a:xfrm>
            <a:off x="4627544" y="1375477"/>
            <a:ext cx="1944238" cy="1325563"/>
          </a:xfrm>
          <a:prstGeom prst="downArrowCallout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Презентация «Природа России»</a:t>
            </a:r>
          </a:p>
        </p:txBody>
      </p:sp>
      <p:sp>
        <p:nvSpPr>
          <p:cNvPr id="19" name="Выноска: стрелка вниз 18">
            <a:extLst>
              <a:ext uri="{FF2B5EF4-FFF2-40B4-BE49-F238E27FC236}">
                <a16:creationId xmlns:a16="http://schemas.microsoft.com/office/drawing/2014/main" id="{A6A5F67F-CE6C-4221-91F3-642F8ADB0FBD}"/>
              </a:ext>
            </a:extLst>
          </p:cNvPr>
          <p:cNvSpPr/>
          <p:nvPr/>
        </p:nvSpPr>
        <p:spPr>
          <a:xfrm>
            <a:off x="6805508" y="1436608"/>
            <a:ext cx="2925087" cy="1325563"/>
          </a:xfrm>
          <a:prstGeom prst="downArrowCallout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Рассматривание иллюстраций «Природные богатства России»</a:t>
            </a:r>
          </a:p>
        </p:txBody>
      </p:sp>
      <p:sp>
        <p:nvSpPr>
          <p:cNvPr id="20" name="Выноска: стрелка вниз 19">
            <a:extLst>
              <a:ext uri="{FF2B5EF4-FFF2-40B4-BE49-F238E27FC236}">
                <a16:creationId xmlns:a16="http://schemas.microsoft.com/office/drawing/2014/main" id="{76BC86FE-D0C9-4CFD-B130-F7B094390B9B}"/>
              </a:ext>
            </a:extLst>
          </p:cNvPr>
          <p:cNvSpPr/>
          <p:nvPr/>
        </p:nvSpPr>
        <p:spPr>
          <a:xfrm>
            <a:off x="9915202" y="1422493"/>
            <a:ext cx="1944238" cy="1325563"/>
          </a:xfrm>
          <a:prstGeom prst="downArrowCallout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Презентация «Народы России»</a:t>
            </a:r>
          </a:p>
        </p:txBody>
      </p:sp>
      <p:sp>
        <p:nvSpPr>
          <p:cNvPr id="7" name="Выноска: стрелка вправо 6">
            <a:extLst>
              <a:ext uri="{FF2B5EF4-FFF2-40B4-BE49-F238E27FC236}">
                <a16:creationId xmlns:a16="http://schemas.microsoft.com/office/drawing/2014/main" id="{6D9D4FFB-B45D-4C29-8100-C25C6275104C}"/>
              </a:ext>
            </a:extLst>
          </p:cNvPr>
          <p:cNvSpPr/>
          <p:nvPr/>
        </p:nvSpPr>
        <p:spPr>
          <a:xfrm>
            <a:off x="647700" y="4727608"/>
            <a:ext cx="2788576" cy="1779814"/>
          </a:xfrm>
          <a:prstGeom prst="rightArrowCallout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Рассматривание иллюстраций «Народно-прикладное искусство России»</a:t>
            </a:r>
          </a:p>
        </p:txBody>
      </p:sp>
      <p:sp>
        <p:nvSpPr>
          <p:cNvPr id="22" name="Выноска: стрелка вправо 21">
            <a:extLst>
              <a:ext uri="{FF2B5EF4-FFF2-40B4-BE49-F238E27FC236}">
                <a16:creationId xmlns:a16="http://schemas.microsoft.com/office/drawing/2014/main" id="{F7D497F7-0ED6-4620-BA5B-11ADD34CABF1}"/>
              </a:ext>
            </a:extLst>
          </p:cNvPr>
          <p:cNvSpPr/>
          <p:nvPr/>
        </p:nvSpPr>
        <p:spPr>
          <a:xfrm>
            <a:off x="6027804" y="4746794"/>
            <a:ext cx="2925087" cy="1779814"/>
          </a:xfrm>
          <a:prstGeom prst="rightArrowCallout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Рассматривание и обсуждение костюмов народов России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8965774-F4B4-4CB7-9AF6-188DFBDB9FC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61" y="2821928"/>
            <a:ext cx="1692910" cy="1692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09E53DB-CEA7-4685-99C9-B6F383182B8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118" y="2783146"/>
            <a:ext cx="1982470" cy="1484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05EBE3C-CE91-402B-A57F-03915AE01B7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665" y="2783146"/>
            <a:ext cx="1737995" cy="173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9F3B921-E72F-42E6-811B-FFA7B832266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959" y="2821928"/>
            <a:ext cx="1737995" cy="173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336498C-2038-42B4-A860-3B85E8D80F4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573" y="2830924"/>
            <a:ext cx="1801495" cy="1801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7DE2E7D-6E25-4EAF-8795-9500637A8EAC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691" y="4727608"/>
            <a:ext cx="1944238" cy="1964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038FE51-483E-4E18-AF74-680C34C47CF0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954" y="4777360"/>
            <a:ext cx="1964690" cy="1964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4196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36CD1C1-03A5-4B6F-8B46-DA53D9E45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Прямоугольник: усеченные противолежащие углы 3">
            <a:extLst>
              <a:ext uri="{FF2B5EF4-FFF2-40B4-BE49-F238E27FC236}">
                <a16:creationId xmlns:a16="http://schemas.microsoft.com/office/drawing/2014/main" id="{CFC12C45-CC3B-46E0-B870-D7EEBF622AE5}"/>
              </a:ext>
            </a:extLst>
          </p:cNvPr>
          <p:cNvSpPr/>
          <p:nvPr/>
        </p:nvSpPr>
        <p:spPr>
          <a:xfrm>
            <a:off x="587829" y="219097"/>
            <a:ext cx="6985907" cy="1179671"/>
          </a:xfrm>
          <a:prstGeom prst="snip2Diag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Ребята группы «Ягодки» ко Дню народного единства подготовили </a:t>
            </a:r>
          </a:p>
          <a:p>
            <a:pPr algn="ctr"/>
            <a:r>
              <a:rPr lang="ru-RU" dirty="0"/>
              <a:t>коллективную работу «Ты, он, она – мы единая страна» </a:t>
            </a:r>
          </a:p>
        </p:txBody>
      </p:sp>
      <p:sp>
        <p:nvSpPr>
          <p:cNvPr id="5" name="Облако 4">
            <a:extLst>
              <a:ext uri="{FF2B5EF4-FFF2-40B4-BE49-F238E27FC236}">
                <a16:creationId xmlns:a16="http://schemas.microsoft.com/office/drawing/2014/main" id="{0AF07CAE-977C-4501-8762-13A7E755AE40}"/>
              </a:ext>
            </a:extLst>
          </p:cNvPr>
          <p:cNvSpPr/>
          <p:nvPr/>
        </p:nvSpPr>
        <p:spPr>
          <a:xfrm>
            <a:off x="209150" y="3711164"/>
            <a:ext cx="4071431" cy="1920996"/>
          </a:xfrm>
          <a:prstGeom prst="cloud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последней месяц уходящей осени ребята успели сделать яркую и интересную аппликацию «Грибочки» </a:t>
            </a:r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29FB868F-816D-403A-9806-75F4ED8C2370}"/>
              </a:ext>
            </a:extLst>
          </p:cNvPr>
          <p:cNvSpPr/>
          <p:nvPr/>
        </p:nvSpPr>
        <p:spPr>
          <a:xfrm>
            <a:off x="7633607" y="711273"/>
            <a:ext cx="4408599" cy="1828800"/>
          </a:xfrm>
          <a:prstGeom prst="cloud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 неделе, посвящённой столице России, дети с удовольствием раскрасили изображение Кремля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3F46A8-6D2D-4CEF-AA69-A1DF122BBF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55" y="1594468"/>
            <a:ext cx="2561326" cy="19209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AD3DCE-454C-44A5-88CE-D64CB22473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10" y="1564684"/>
            <a:ext cx="1463084" cy="19507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2D42383-A395-45A5-84CE-FD2DD2DA41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076" y="2832400"/>
            <a:ext cx="2438400" cy="1828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6BBEF2B-B363-4933-9465-DA90421B66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48" y="5208459"/>
            <a:ext cx="1805796" cy="135434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A6E19EC-C062-47EF-A4DE-6FC1DF98F6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736" y="3813199"/>
            <a:ext cx="1311051" cy="174806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A492D56-0FF8-47D9-A29F-AE4FF55F9D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972" y="4829559"/>
            <a:ext cx="1311052" cy="174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98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6BEF69-FB2A-4680-8EDD-BD6A3C30E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EC52F240-A4E4-445F-AB9F-60ADD04F729C}"/>
              </a:ext>
            </a:extLst>
          </p:cNvPr>
          <p:cNvSpPr/>
          <p:nvPr/>
        </p:nvSpPr>
        <p:spPr>
          <a:xfrm>
            <a:off x="2707574" y="4176418"/>
            <a:ext cx="6776851" cy="2570672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Дети группы «Ягодки» в этом месяце развивали мелкую моторику рук, закрепляя навыки работы с пластилином. Таким образом появились красногрудые снегири (</a:t>
            </a:r>
            <a:r>
              <a:rPr lang="ru-RU" dirty="0" err="1"/>
              <a:t>пластилинография</a:t>
            </a:r>
            <a:r>
              <a:rPr lang="ru-RU" dirty="0"/>
              <a:t>), забавные пингвинчики и милые ёжики (поделка с использованием природного материала – шишек)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00BA09-5D89-4369-8169-DA583D58E7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010" y="1466490"/>
            <a:ext cx="2909977" cy="21824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67C35A-7D6C-4CE7-A94D-EE0B94F0A8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80" y="414067"/>
            <a:ext cx="2605177" cy="19538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8DB63C1-416C-432D-8B8D-5007126A47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6" y="2649062"/>
            <a:ext cx="2025410" cy="270054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3212B49-9C90-4AAC-8138-F733463DB7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860" y="345055"/>
            <a:ext cx="2697193" cy="202289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AF08715-CF08-4D18-9111-0DD1A34FF3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56" y="2557731"/>
            <a:ext cx="2025410" cy="270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39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3C1C2C8-4A6B-4513-B5FF-4A3DAD9AF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ятиугольник 2">
            <a:extLst>
              <a:ext uri="{FF2B5EF4-FFF2-40B4-BE49-F238E27FC236}">
                <a16:creationId xmlns:a16="http://schemas.microsoft.com/office/drawing/2014/main" id="{33B9C328-CD8E-432C-8B92-4E22658BCE56}"/>
              </a:ext>
            </a:extLst>
          </p:cNvPr>
          <p:cNvSpPr/>
          <p:nvPr/>
        </p:nvSpPr>
        <p:spPr>
          <a:xfrm>
            <a:off x="184895" y="3049438"/>
            <a:ext cx="4321116" cy="3379069"/>
          </a:xfrm>
          <a:prstGeom prst="pentagon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группе «Грибочки» дети, расширяя свои знания об одежде, выполнили обрывную аппликацию. С помощью цветной бумаги и клея, они украсили платья, блузки и другие предметы одежды</a:t>
            </a:r>
          </a:p>
        </p:txBody>
      </p:sp>
      <p:sp>
        <p:nvSpPr>
          <p:cNvPr id="13" name="Пятиугольник 12">
            <a:extLst>
              <a:ext uri="{FF2B5EF4-FFF2-40B4-BE49-F238E27FC236}">
                <a16:creationId xmlns:a16="http://schemas.microsoft.com/office/drawing/2014/main" id="{D76403BC-A72E-4834-9208-160EFABB5AE3}"/>
              </a:ext>
            </a:extLst>
          </p:cNvPr>
          <p:cNvSpPr/>
          <p:nvPr/>
        </p:nvSpPr>
        <p:spPr>
          <a:xfrm>
            <a:off x="8243205" y="0"/>
            <a:ext cx="3873823" cy="3692105"/>
          </a:xfrm>
          <a:prstGeom prst="pentagon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Ещё в этом месяце ребята нарисовали снегирей</a:t>
            </a:r>
          </a:p>
          <a:p>
            <a:pPr algn="ctr"/>
            <a:r>
              <a:rPr lang="ru-RU" dirty="0"/>
              <a:t>------------------------------</a:t>
            </a:r>
          </a:p>
          <a:p>
            <a:pPr algn="ctr"/>
            <a:r>
              <a:rPr lang="ru-RU" dirty="0"/>
              <a:t>Также с помощью рисования закрепили знания о государственной символике и столице России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35621B-C2EA-4B29-8112-D45B030366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117591"/>
            <a:ext cx="2304614" cy="17284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F36859-C88D-4DEF-8A15-16D0BCB22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215" y="768175"/>
            <a:ext cx="1616815" cy="21557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9C99D6-A3D4-4BB4-BE8B-518BE2F59B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521" y="1655409"/>
            <a:ext cx="1749365" cy="23324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9411AC-F8BB-49FC-AB17-28F859307B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14" y="429266"/>
            <a:ext cx="1732112" cy="23094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5AE556-3F04-405A-BC2A-A7851A8DA8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955" y="4274143"/>
            <a:ext cx="2671319" cy="200348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F1D0C2D-13EB-4A07-BA1D-8E32C42520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418" y="3505610"/>
            <a:ext cx="1939146" cy="258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79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62E2A3-FCB3-4D63-92F6-549F0DDBB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Блок-схема: знак завершения 9">
            <a:extLst>
              <a:ext uri="{FF2B5EF4-FFF2-40B4-BE49-F238E27FC236}">
                <a16:creationId xmlns:a16="http://schemas.microsoft.com/office/drawing/2014/main" id="{1BC45206-914B-4AF4-A2DD-18BD10CFE841}"/>
              </a:ext>
            </a:extLst>
          </p:cNvPr>
          <p:cNvSpPr/>
          <p:nvPr/>
        </p:nvSpPr>
        <p:spPr>
          <a:xfrm>
            <a:off x="744492" y="172839"/>
            <a:ext cx="10703016" cy="1485036"/>
          </a:xfrm>
          <a:prstGeom prst="flowChartTerminator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Педагоги группы «Морские звёздочки» стараются разнообразить образовательную деятельность, использую нетрадиционные техники в работе с детьми. Все они способствуют развитию у детей мелкой моторики, ориентировки в пространстве, воображения, логики. Каждая техника по-своему интересна ребёнку и знакомит чем-то новым и не привычным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9AD7B5-61AC-4DEA-A64D-9F70013941F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13" y="3368261"/>
            <a:ext cx="2598420" cy="2435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3BCF258-D264-4710-B567-44F388A2AF19}"/>
              </a:ext>
            </a:extLst>
          </p:cNvPr>
          <p:cNvSpPr/>
          <p:nvPr/>
        </p:nvSpPr>
        <p:spPr>
          <a:xfrm>
            <a:off x="431321" y="1984074"/>
            <a:ext cx="3071004" cy="1104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Рисование с помощью пупырчатой плёнки и ватных палочек «Гортензии»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5F683C-3631-49C3-B5A6-D8FE80D5332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7" y="3428999"/>
            <a:ext cx="2562225" cy="2399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1108199-AC20-4401-9A21-F2B61DC379FE}"/>
              </a:ext>
            </a:extLst>
          </p:cNvPr>
          <p:cNvSpPr/>
          <p:nvPr/>
        </p:nvSpPr>
        <p:spPr>
          <a:xfrm>
            <a:off x="4560497" y="1984072"/>
            <a:ext cx="3071004" cy="1104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Пластилинография «Осеннее дерево»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1A435EB-18FC-4143-8D87-11EEA3AE9F7B}"/>
              </a:ext>
            </a:extLst>
          </p:cNvPr>
          <p:cNvSpPr/>
          <p:nvPr/>
        </p:nvSpPr>
        <p:spPr>
          <a:xfrm>
            <a:off x="8689673" y="2001321"/>
            <a:ext cx="3071004" cy="1104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Квиллинг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«Хохломская ваза»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827EA8-2197-420D-B140-604597FDB27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966" y="3448951"/>
            <a:ext cx="2716211" cy="2399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195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14E5488D-9555-490E-B28C-69FF89A215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7" y="0"/>
            <a:ext cx="12196597" cy="6858000"/>
          </a:xfrm>
        </p:spPr>
      </p:pic>
      <p:sp>
        <p:nvSpPr>
          <p:cNvPr id="13" name="Блок-схема: знак завершения 12">
            <a:extLst>
              <a:ext uri="{FF2B5EF4-FFF2-40B4-BE49-F238E27FC236}">
                <a16:creationId xmlns:a16="http://schemas.microsoft.com/office/drawing/2014/main" id="{6EC3BACB-AFE5-4DFA-8DC9-3DE7E8B32570}"/>
              </a:ext>
            </a:extLst>
          </p:cNvPr>
          <p:cNvSpPr/>
          <p:nvPr/>
        </p:nvSpPr>
        <p:spPr>
          <a:xfrm>
            <a:off x="5029482" y="162983"/>
            <a:ext cx="6883880" cy="2792185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 ноября отмечается день рождения детского писателя и поэта С. Я. Маршака. В группе «Рыбки» педагоги провели занятие, чтобы расширить знания детей о его творчестве. Дети с интересом рассматривали иллюстрации к произведениям, отгадывали загадки и обыгрывали отрывки. Обучающиеся приняли участие в литературной викторине и с удовольствием нарисовали полюбившихся героев. Ребята получили массу положительных эмоций и впечатлений.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E6D95D-D166-4F33-B39D-736E9607D6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19088"/>
            <a:ext cx="3963643" cy="2231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0E045E-4C25-4D10-92C5-DD256CB7F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81" y="2922670"/>
            <a:ext cx="2035695" cy="3616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B5A64CA-D4A3-4AA9-9199-CC44EAB13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787" y="2922670"/>
            <a:ext cx="2035695" cy="3616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80B1050-53AE-4FD0-B290-D70ECB31F9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460" y="3356277"/>
            <a:ext cx="2386977" cy="3182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DDF8D7D-1BCB-49BD-BD7A-26608C1AF5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353" y="3118150"/>
            <a:ext cx="2035695" cy="3616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5211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62E2A3-FCB3-4D63-92F6-549F0DDBB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Блок-схема: знак завершения 9">
            <a:extLst>
              <a:ext uri="{FF2B5EF4-FFF2-40B4-BE49-F238E27FC236}">
                <a16:creationId xmlns:a16="http://schemas.microsoft.com/office/drawing/2014/main" id="{1BC45206-914B-4AF4-A2DD-18BD10CFE841}"/>
              </a:ext>
            </a:extLst>
          </p:cNvPr>
          <p:cNvSpPr/>
          <p:nvPr/>
        </p:nvSpPr>
        <p:spPr>
          <a:xfrm>
            <a:off x="744492" y="172839"/>
            <a:ext cx="10703016" cy="1485036"/>
          </a:xfrm>
          <a:prstGeom prst="flowChartTerminator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Педагоги группы «Морские звёздочки» стараются разнообразить образовательную деятельность, использую нетрадиционные техники в работе с детьми. Все они способствуют развитию у детей мелкой моторики, ориентировки в пространстве, воображения, логики. Каждая техника по-своему интересна ребёнку и знакомит чем-то новым и не привычным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3BCF258-D264-4710-B567-44F388A2AF19}"/>
              </a:ext>
            </a:extLst>
          </p:cNvPr>
          <p:cNvSpPr/>
          <p:nvPr/>
        </p:nvSpPr>
        <p:spPr>
          <a:xfrm>
            <a:off x="431321" y="1984074"/>
            <a:ext cx="3071004" cy="1104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Набрызг</a:t>
            </a:r>
            <a:r>
              <a:rPr lang="ru-RU" dirty="0">
                <a:solidFill>
                  <a:schemeClr val="tx1"/>
                </a:solidFill>
              </a:rPr>
              <a:t> и листья деревьев «Осенний лес» 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1108199-AC20-4401-9A21-F2B61DC379FE}"/>
              </a:ext>
            </a:extLst>
          </p:cNvPr>
          <p:cNvSpPr/>
          <p:nvPr/>
        </p:nvSpPr>
        <p:spPr>
          <a:xfrm>
            <a:off x="4560497" y="1984072"/>
            <a:ext cx="3071004" cy="1104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Мозаичная аппликация, пастель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«Яблоко на тарелке»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1A435EB-18FC-4143-8D87-11EEA3AE9F7B}"/>
              </a:ext>
            </a:extLst>
          </p:cNvPr>
          <p:cNvSpPr/>
          <p:nvPr/>
        </p:nvSpPr>
        <p:spPr>
          <a:xfrm>
            <a:off x="8689673" y="2001321"/>
            <a:ext cx="3071004" cy="1104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Оригами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«Хохломская клубника»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3C1D9D5-3398-49ED-8A53-DC8F8F2B87A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35" y="3428999"/>
            <a:ext cx="2847975" cy="2728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CECFEE2-D815-4578-A558-9C9A6218237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801" y="3467235"/>
            <a:ext cx="2652395" cy="2761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7D5F1A-A38A-4BE8-A00A-540DC53988B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575" y="3469004"/>
            <a:ext cx="2688590" cy="26885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2552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62E2A3-FCB3-4D63-92F6-549F0DDBB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Блок-схема: знак завершения 9">
            <a:extLst>
              <a:ext uri="{FF2B5EF4-FFF2-40B4-BE49-F238E27FC236}">
                <a16:creationId xmlns:a16="http://schemas.microsoft.com/office/drawing/2014/main" id="{1BC45206-914B-4AF4-A2DD-18BD10CFE841}"/>
              </a:ext>
            </a:extLst>
          </p:cNvPr>
          <p:cNvSpPr/>
          <p:nvPr/>
        </p:nvSpPr>
        <p:spPr>
          <a:xfrm>
            <a:off x="744492" y="172839"/>
            <a:ext cx="10703016" cy="1485036"/>
          </a:xfrm>
          <a:prstGeom prst="flowChartTerminator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Педагоги группы «Морские звёздочки» стараются разнообразить образовательную деятельность, использую нетрадиционные техники в работе с детьми. Все они способствуют развитию у детей мелкой моторики, ориентировки в пространстве, воображения, логики. Каждая техника по-своему интересна ребёнку и знакомит чем-то новым и не привычным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3BCF258-D264-4710-B567-44F388A2AF19}"/>
              </a:ext>
            </a:extLst>
          </p:cNvPr>
          <p:cNvSpPr/>
          <p:nvPr/>
        </p:nvSpPr>
        <p:spPr>
          <a:xfrm>
            <a:off x="431321" y="1984074"/>
            <a:ext cx="3071004" cy="1104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Пластилинография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«Снегири на ветке» 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1108199-AC20-4401-9A21-F2B61DC379FE}"/>
              </a:ext>
            </a:extLst>
          </p:cNvPr>
          <p:cNvSpPr/>
          <p:nvPr/>
        </p:nvSpPr>
        <p:spPr>
          <a:xfrm>
            <a:off x="8574594" y="2008868"/>
            <a:ext cx="3071004" cy="1104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Торцевание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«Нарядное платье»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1A435EB-18FC-4143-8D87-11EEA3AE9F7B}"/>
              </a:ext>
            </a:extLst>
          </p:cNvPr>
          <p:cNvSpPr/>
          <p:nvPr/>
        </p:nvSpPr>
        <p:spPr>
          <a:xfrm>
            <a:off x="4560497" y="2008868"/>
            <a:ext cx="3071004" cy="1104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Коллективная аппликация из листьев деревьев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«Осенний ковёр»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CA4E61-D70A-4CB1-82B0-9C019119F73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03" y="3428998"/>
            <a:ext cx="2914722" cy="28505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73F6B3-A033-449E-A473-8B14DF64327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594" y="3336924"/>
            <a:ext cx="3006797" cy="28505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DB0C49C-13F9-4011-92FA-C62636D9D18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22" y="3371440"/>
            <a:ext cx="3604956" cy="27584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8095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62E2A3-FCB3-4D63-92F6-549F0DDBB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Блок-схема: знак завершения 9">
            <a:extLst>
              <a:ext uri="{FF2B5EF4-FFF2-40B4-BE49-F238E27FC236}">
                <a16:creationId xmlns:a16="http://schemas.microsoft.com/office/drawing/2014/main" id="{1BC45206-914B-4AF4-A2DD-18BD10CFE841}"/>
              </a:ext>
            </a:extLst>
          </p:cNvPr>
          <p:cNvSpPr/>
          <p:nvPr/>
        </p:nvSpPr>
        <p:spPr>
          <a:xfrm>
            <a:off x="744492" y="172839"/>
            <a:ext cx="10703016" cy="1420955"/>
          </a:xfrm>
          <a:prstGeom prst="flowChartTerminator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Педагоги группы «Морские звёздочки» стараются разнообразить образовательную деятельность, использую нетрадиционные техники в работе с детьми. Все они способствуют развитию у детей мелкой моторики, ориентировки в пространстве, воображения, логики. Каждая техника по-своему интересна ребёнку и знакомит чем-то новым и не привычным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3BCF258-D264-4710-B567-44F388A2AF19}"/>
              </a:ext>
            </a:extLst>
          </p:cNvPr>
          <p:cNvSpPr/>
          <p:nvPr/>
        </p:nvSpPr>
        <p:spPr>
          <a:xfrm>
            <a:off x="274162" y="1682383"/>
            <a:ext cx="3071004" cy="1420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«Осеннее дерево»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В работе использованы: трубочки из бумаги, сухие листья деревьев, клей, тонированная бумага 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1108199-AC20-4401-9A21-F2B61DC379FE}"/>
              </a:ext>
            </a:extLst>
          </p:cNvPr>
          <p:cNvSpPr/>
          <p:nvPr/>
        </p:nvSpPr>
        <p:spPr>
          <a:xfrm>
            <a:off x="8661931" y="1844919"/>
            <a:ext cx="3071004" cy="1104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Пластилинография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«Зонтик»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1A435EB-18FC-4143-8D87-11EEA3AE9F7B}"/>
              </a:ext>
            </a:extLst>
          </p:cNvPr>
          <p:cNvSpPr/>
          <p:nvPr/>
        </p:nvSpPr>
        <p:spPr>
          <a:xfrm>
            <a:off x="4560497" y="2008868"/>
            <a:ext cx="3071004" cy="1104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Пластилинография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«Мря семья»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53B96D0-23E4-4DCC-A373-92C76ECD240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39" y="3276177"/>
            <a:ext cx="2067718" cy="2109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C31078F-338B-4A4F-9E35-122A2F569B7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65428" y="4448236"/>
            <a:ext cx="1897360" cy="222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13BA1EF-A253-4FC1-9742-4E847BDB1A4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660" y="3400731"/>
            <a:ext cx="2867970" cy="278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A8C0E5-5B8F-4301-BEA1-31D65997B09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433" y="3200227"/>
            <a:ext cx="1922581" cy="195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E72872B-2323-4852-8FB9-C5B08F26321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38503" y="4275396"/>
            <a:ext cx="1897360" cy="2220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4815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62E2A3-FCB3-4D63-92F6-549F0DDBB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Блок-схема: знак завершения 9">
            <a:extLst>
              <a:ext uri="{FF2B5EF4-FFF2-40B4-BE49-F238E27FC236}">
                <a16:creationId xmlns:a16="http://schemas.microsoft.com/office/drawing/2014/main" id="{1BC45206-914B-4AF4-A2DD-18BD10CFE841}"/>
              </a:ext>
            </a:extLst>
          </p:cNvPr>
          <p:cNvSpPr/>
          <p:nvPr/>
        </p:nvSpPr>
        <p:spPr>
          <a:xfrm>
            <a:off x="744492" y="172839"/>
            <a:ext cx="10703016" cy="1420955"/>
          </a:xfrm>
          <a:prstGeom prst="flowChartTerminator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Педагоги группы «Морские звёздочки» стараются разнообразить образовательную деятельность, использую нетрадиционные техники в работе с детьми. Все они способствуют развитию у детей мелкой моторики, ориентировки в пространстве, воображения, логики. Каждая техника по-своему интересна ребёнку и знакомит чем-то новым и не привычным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3BCF258-D264-4710-B567-44F388A2AF19}"/>
              </a:ext>
            </a:extLst>
          </p:cNvPr>
          <p:cNvSpPr/>
          <p:nvPr/>
        </p:nvSpPr>
        <p:spPr>
          <a:xfrm>
            <a:off x="243104" y="1982213"/>
            <a:ext cx="3071004" cy="1104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«Флаг России»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(из бумажных петелек)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1108199-AC20-4401-9A21-F2B61DC379FE}"/>
              </a:ext>
            </a:extLst>
          </p:cNvPr>
          <p:cNvSpPr/>
          <p:nvPr/>
        </p:nvSpPr>
        <p:spPr>
          <a:xfrm>
            <a:off x="8661931" y="1844919"/>
            <a:ext cx="3071004" cy="1104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Оригами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«Коробочка»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1A435EB-18FC-4143-8D87-11EEA3AE9F7B}"/>
              </a:ext>
            </a:extLst>
          </p:cNvPr>
          <p:cNvSpPr/>
          <p:nvPr/>
        </p:nvSpPr>
        <p:spPr>
          <a:xfrm>
            <a:off x="4560497" y="2008868"/>
            <a:ext cx="3071004" cy="1104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Рисование ладошкой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«Журавлиный клин»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838B91-BE63-4176-86BA-AA1831BE4A7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04" y="3304114"/>
            <a:ext cx="1896247" cy="1764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BE18C73-2EBF-4B0F-B8CD-C4D6E8AB9B9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568" y="5068609"/>
            <a:ext cx="2199113" cy="1482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97CC328-997F-4809-8FAA-B5D96038033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082" y="4704777"/>
            <a:ext cx="1896247" cy="1846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598A8D8-333B-4F9C-9AD6-E36E18AAB0B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752" y="3205200"/>
            <a:ext cx="1896247" cy="1846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3883B04-85AD-4E91-8D08-3E7D01D4051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243" y="3113051"/>
            <a:ext cx="1896247" cy="1846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97BFD2F-7368-4A2F-9FEE-03C738BFC24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913" y="4485319"/>
            <a:ext cx="1803210" cy="1846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8902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62E2A3-FCB3-4D63-92F6-549F0DDBB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0" name="Блок-схема: знак завершения 9">
            <a:extLst>
              <a:ext uri="{FF2B5EF4-FFF2-40B4-BE49-F238E27FC236}">
                <a16:creationId xmlns:a16="http://schemas.microsoft.com/office/drawing/2014/main" id="{1BC45206-914B-4AF4-A2DD-18BD10CFE841}"/>
              </a:ext>
            </a:extLst>
          </p:cNvPr>
          <p:cNvSpPr/>
          <p:nvPr/>
        </p:nvSpPr>
        <p:spPr>
          <a:xfrm>
            <a:off x="744492" y="172839"/>
            <a:ext cx="10703016" cy="1420955"/>
          </a:xfrm>
          <a:prstGeom prst="flowChartTerminator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Педагоги группы «Морские звёздочки» стараются разнообразить образовательную деятельность, использую нетрадиционные техники в работе с детьми. Все они способствуют развитию у детей мелкой моторики, ориентировки в пространстве, воображения, логики. Каждая техника по-своему интересна ребёнку и знакомит чем-то новым и не привычным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3BCF258-D264-4710-B567-44F388A2AF19}"/>
              </a:ext>
            </a:extLst>
          </p:cNvPr>
          <p:cNvSpPr/>
          <p:nvPr/>
        </p:nvSpPr>
        <p:spPr>
          <a:xfrm>
            <a:off x="1554319" y="1982213"/>
            <a:ext cx="3071004" cy="1104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Панно «Волшебный цветок»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В работе использованы: «шапочки» желудей, скорлупа фисташек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1A435EB-18FC-4143-8D87-11EEA3AE9F7B}"/>
              </a:ext>
            </a:extLst>
          </p:cNvPr>
          <p:cNvSpPr/>
          <p:nvPr/>
        </p:nvSpPr>
        <p:spPr>
          <a:xfrm>
            <a:off x="7786776" y="1982213"/>
            <a:ext cx="3071004" cy="1104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«Птичка»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(из сухих листьев)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373C0CB-3021-45D1-887A-8C30BDCFCD8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76" y="3428999"/>
            <a:ext cx="2357433" cy="2505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AF8EA49-2FC8-4EA3-A845-6FF70C15A98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71399" y="3497788"/>
            <a:ext cx="2095365" cy="2537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FBF627B-B391-4314-82AF-0F4ED90F973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08" y="3451906"/>
            <a:ext cx="2371725" cy="2505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A15973B-3939-42F3-BF68-F09D98394DC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246048" y="3436427"/>
            <a:ext cx="2042599" cy="27129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68390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8E5946-1A18-4FB1-A46F-14552C934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Ромб 4">
            <a:extLst>
              <a:ext uri="{FF2B5EF4-FFF2-40B4-BE49-F238E27FC236}">
                <a16:creationId xmlns:a16="http://schemas.microsoft.com/office/drawing/2014/main" id="{986469AC-3C3F-4712-8E4D-82C72E24A9CC}"/>
              </a:ext>
            </a:extLst>
          </p:cNvPr>
          <p:cNvSpPr/>
          <p:nvPr/>
        </p:nvSpPr>
        <p:spPr>
          <a:xfrm>
            <a:off x="64727" y="162878"/>
            <a:ext cx="3788815" cy="3408458"/>
          </a:xfrm>
          <a:prstGeom prst="diamond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В группе «Цветочки-</a:t>
            </a:r>
            <a:r>
              <a:rPr lang="ru-RU" sz="1600" dirty="0" err="1"/>
              <a:t>Василёчки</a:t>
            </a:r>
            <a:r>
              <a:rPr lang="ru-RU" sz="1600" dirty="0"/>
              <a:t>» ко Дню народного единства ребята изготовили символичные цветы</a:t>
            </a:r>
          </a:p>
        </p:txBody>
      </p:sp>
      <p:sp>
        <p:nvSpPr>
          <p:cNvPr id="15" name="Ромб 14">
            <a:extLst>
              <a:ext uri="{FF2B5EF4-FFF2-40B4-BE49-F238E27FC236}">
                <a16:creationId xmlns:a16="http://schemas.microsoft.com/office/drawing/2014/main" id="{F8EE0C63-1961-49F2-8ECE-8D11BBA4653E}"/>
              </a:ext>
            </a:extLst>
          </p:cNvPr>
          <p:cNvSpPr/>
          <p:nvPr/>
        </p:nvSpPr>
        <p:spPr>
          <a:xfrm>
            <a:off x="4079362" y="3846078"/>
            <a:ext cx="3984172" cy="2827247"/>
          </a:xfrm>
          <a:prstGeom prst="diamond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На одном из занятий по конструктивно-модельной деятельности построили из кубиков целый город</a:t>
            </a:r>
          </a:p>
        </p:txBody>
      </p:sp>
      <p:sp>
        <p:nvSpPr>
          <p:cNvPr id="8" name="Ромб 7">
            <a:extLst>
              <a:ext uri="{FF2B5EF4-FFF2-40B4-BE49-F238E27FC236}">
                <a16:creationId xmlns:a16="http://schemas.microsoft.com/office/drawing/2014/main" id="{484B865A-ACBC-4EE1-8603-6831B528DDCF}"/>
              </a:ext>
            </a:extLst>
          </p:cNvPr>
          <p:cNvSpPr/>
          <p:nvPr/>
        </p:nvSpPr>
        <p:spPr>
          <a:xfrm>
            <a:off x="6336825" y="2147878"/>
            <a:ext cx="3741749" cy="3078523"/>
          </a:xfrm>
          <a:prstGeom prst="diamond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Нарисовали свою Родину. Малую или большую – выбирали сами. Такую, какой они её видят и с чем её ассоциируют</a:t>
            </a:r>
          </a:p>
        </p:txBody>
      </p:sp>
      <p:sp>
        <p:nvSpPr>
          <p:cNvPr id="12" name="Ромб 11">
            <a:extLst>
              <a:ext uri="{FF2B5EF4-FFF2-40B4-BE49-F238E27FC236}">
                <a16:creationId xmlns:a16="http://schemas.microsoft.com/office/drawing/2014/main" id="{231BC935-884C-4B87-ABD8-59D2850039D5}"/>
              </a:ext>
            </a:extLst>
          </p:cNvPr>
          <p:cNvSpPr/>
          <p:nvPr/>
        </p:nvSpPr>
        <p:spPr>
          <a:xfrm>
            <a:off x="8388450" y="3963964"/>
            <a:ext cx="3374571" cy="2681004"/>
          </a:xfrm>
          <a:prstGeom prst="diamond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По теме недели «Зимующие птицы» нарисовали синиц, снегирей и воробьёв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8BAB3DB-3D6E-42C8-A769-12F184C93B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892" y="3757477"/>
            <a:ext cx="2244605" cy="16834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76CEB7-724F-4226-91D1-B94F492E39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12" y="3595645"/>
            <a:ext cx="2013714" cy="15102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BC4AE62-140E-4D85-AF55-97A5BA3D57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" y="5130239"/>
            <a:ext cx="1822865" cy="136714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A9F2F1B-DE28-41A4-8015-0D1C84D74A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399" y="1758955"/>
            <a:ext cx="2226725" cy="167004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059D34A-BFD6-498A-A8B6-875FCDC935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38" y="262643"/>
            <a:ext cx="1841535" cy="138115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398BEE1-D54C-4691-A87C-2CE988A3E1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693" y="234007"/>
            <a:ext cx="1841534" cy="138115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77568CD-B47E-4DA5-AC26-15584B55E5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90" y="1710374"/>
            <a:ext cx="2226726" cy="167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39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6190BC3-F71F-401E-876D-4BA284388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CD950-9165-46A5-A333-1508D09CF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id="{5DFC5989-DACF-46A8-BB31-401B129D252E}"/>
              </a:ext>
            </a:extLst>
          </p:cNvPr>
          <p:cNvSpPr/>
          <p:nvPr/>
        </p:nvSpPr>
        <p:spPr>
          <a:xfrm>
            <a:off x="1413501" y="240845"/>
            <a:ext cx="9611058" cy="841012"/>
          </a:xfrm>
          <a:prstGeom prst="snip2Diag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группе «Жемчужинки» дети младшего дошкольного возраста на одном из занятий учились выполнять рисунок </a:t>
            </a:r>
            <a:r>
              <a:rPr lang="ru-RU" dirty="0" err="1"/>
              <a:t>по-мокрому</a:t>
            </a:r>
            <a:r>
              <a:rPr lang="ru-RU" dirty="0"/>
              <a:t> – «Наш флаг». На другом занятии нарисовали Спасскую башню Кремля, правильно подбирая цвета для Кремлёвских стен и фона</a:t>
            </a:r>
          </a:p>
        </p:txBody>
      </p:sp>
      <p:sp>
        <p:nvSpPr>
          <p:cNvPr id="4" name="Блок-схема: сохраненные данные 3">
            <a:extLst>
              <a:ext uri="{FF2B5EF4-FFF2-40B4-BE49-F238E27FC236}">
                <a16:creationId xmlns:a16="http://schemas.microsoft.com/office/drawing/2014/main" id="{27E7B73E-F6CD-4D96-9509-9A476E46056B}"/>
              </a:ext>
            </a:extLst>
          </p:cNvPr>
          <p:cNvSpPr/>
          <p:nvPr/>
        </p:nvSpPr>
        <p:spPr>
          <a:xfrm>
            <a:off x="4126249" y="4640414"/>
            <a:ext cx="6669716" cy="866393"/>
          </a:xfrm>
          <a:prstGeom prst="flowChartOnlineStorage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Ребята группы «Морские звёздочки» подготовили ко дню рождения своего воспитателя поздравительную открытку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DC68D53-E442-4278-8AFD-F13AFB6502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38" y="1337377"/>
            <a:ext cx="1507466" cy="2009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B6EBBF-5731-40BB-832F-19B6132A6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090" y="1351193"/>
            <a:ext cx="1507466" cy="2009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D2522D-0E5E-4DAC-A458-BA2A5C6624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128" y="1288360"/>
            <a:ext cx="5448300" cy="219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F0FDCA7-D76D-4E2B-937D-93BD88D2A7D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69" y="3552312"/>
            <a:ext cx="2534285" cy="3100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1914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F36FE5-0900-43E0-823E-1DC14C200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лако 2">
            <a:extLst>
              <a:ext uri="{FF2B5EF4-FFF2-40B4-BE49-F238E27FC236}">
                <a16:creationId xmlns:a16="http://schemas.microsoft.com/office/drawing/2014/main" id="{7EE114DF-FCC9-461B-A586-CFE8F63C87BB}"/>
              </a:ext>
            </a:extLst>
          </p:cNvPr>
          <p:cNvSpPr/>
          <p:nvPr/>
        </p:nvSpPr>
        <p:spPr>
          <a:xfrm>
            <a:off x="99786" y="498177"/>
            <a:ext cx="3472322" cy="2432646"/>
          </a:xfrm>
          <a:prstGeom prst="cloud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Ребята группы «</a:t>
            </a:r>
            <a:r>
              <a:rPr lang="ru-RU" sz="1600" dirty="0" err="1"/>
              <a:t>Осьминожки</a:t>
            </a:r>
            <a:r>
              <a:rPr lang="ru-RU" sz="1600" dirty="0"/>
              <a:t>» ко «Дню синички» нарисовали, вырезали и разместили своих синичек на дерево</a:t>
            </a:r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D8E5D475-0AF0-4AC0-8D7F-14D2D63B2B0C}"/>
              </a:ext>
            </a:extLst>
          </p:cNvPr>
          <p:cNvSpPr/>
          <p:nvPr/>
        </p:nvSpPr>
        <p:spPr>
          <a:xfrm>
            <a:off x="6964071" y="3428999"/>
            <a:ext cx="5042651" cy="3032700"/>
          </a:xfrm>
          <a:prstGeom prst="cloud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свободное от занятий время, ребята группы «Рыбки» «связали» свитер для кота. Так называлась работа, где ребята наматывая шерстяные ниточки на шаблон котика «одевали» его в одежду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7A44962-4E97-4C20-9D0D-C5AD4E275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075535-2E1D-4621-A447-EDEC69AB2F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08" y="3209026"/>
            <a:ext cx="3271900" cy="32719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D0B1125-3E96-47EE-B178-19101B8348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794" y="1268982"/>
            <a:ext cx="3124200" cy="31242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6812C30-F965-44EE-A325-577983EC88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266" y="213298"/>
            <a:ext cx="3124201" cy="312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17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98E981-E7B6-47D5-AE1E-2C21297E8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756803"/>
            <a:ext cx="10558731" cy="1325563"/>
          </a:xfrm>
        </p:spPr>
        <p:txBody>
          <a:bodyPr>
            <a:noAutofit/>
          </a:bodyPr>
          <a:lstStyle/>
          <a:p>
            <a:pPr algn="ctr"/>
            <a:r>
              <a:rPr lang="ru-RU" altLang="en-US" sz="7500" dirty="0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Объект 6">
            <a:extLst>
              <a:ext uri="{FF2B5EF4-FFF2-40B4-BE49-F238E27FC236}">
                <a16:creationId xmlns:a16="http://schemas.microsoft.com/office/drawing/2014/main" id="{F6E7B598-8B87-4568-A97D-D3362FD01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7" y="0"/>
            <a:ext cx="12196597" cy="6858000"/>
          </a:xfrm>
          <a:prstGeom prst="rect">
            <a:avLst/>
          </a:prstGeom>
        </p:spPr>
      </p:pic>
      <p:sp>
        <p:nvSpPr>
          <p:cNvPr id="4" name="Прямоугольник: усеченные противолежащие углы 3">
            <a:extLst>
              <a:ext uri="{FF2B5EF4-FFF2-40B4-BE49-F238E27FC236}">
                <a16:creationId xmlns:a16="http://schemas.microsoft.com/office/drawing/2014/main" id="{3AFE76ED-BCA5-48E9-BAC6-901CEAC344A5}"/>
              </a:ext>
            </a:extLst>
          </p:cNvPr>
          <p:cNvSpPr/>
          <p:nvPr/>
        </p:nvSpPr>
        <p:spPr>
          <a:xfrm>
            <a:off x="838200" y="219097"/>
            <a:ext cx="10515600" cy="611663"/>
          </a:xfrm>
          <a:prstGeom prst="snip2Diag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группе «Морские звёздочки» день рождения С. Я. Маршака отметили следующими мероприятиями</a:t>
            </a:r>
          </a:p>
        </p:txBody>
      </p:sp>
      <p:sp>
        <p:nvSpPr>
          <p:cNvPr id="3" name="Облако 2">
            <a:extLst>
              <a:ext uri="{FF2B5EF4-FFF2-40B4-BE49-F238E27FC236}">
                <a16:creationId xmlns:a16="http://schemas.microsoft.com/office/drawing/2014/main" id="{7EE114DF-FCC9-461B-A586-CFE8F63C87BB}"/>
              </a:ext>
            </a:extLst>
          </p:cNvPr>
          <p:cNvSpPr/>
          <p:nvPr/>
        </p:nvSpPr>
        <p:spPr>
          <a:xfrm>
            <a:off x="185279" y="1670759"/>
            <a:ext cx="2807112" cy="1578826"/>
          </a:xfrm>
          <a:prstGeom prst="cloud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Презентация</a:t>
            </a:r>
          </a:p>
          <a:p>
            <a:pPr algn="ctr"/>
            <a:r>
              <a:rPr lang="ru-RU" dirty="0"/>
              <a:t>«С. Я. Маршак»</a:t>
            </a:r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D8E5D475-0AF0-4AC0-8D7F-14D2D63B2B0C}"/>
              </a:ext>
            </a:extLst>
          </p:cNvPr>
          <p:cNvSpPr/>
          <p:nvPr/>
        </p:nvSpPr>
        <p:spPr>
          <a:xfrm>
            <a:off x="2693863" y="4270204"/>
            <a:ext cx="2807112" cy="1578826"/>
          </a:xfrm>
          <a:prstGeom prst="cloud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Чтение </a:t>
            </a:r>
          </a:p>
          <a:p>
            <a:pPr algn="ctr"/>
            <a:r>
              <a:rPr lang="ru-RU" dirty="0"/>
              <a:t>«Вот какой рассеянный»</a:t>
            </a:r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8D67F991-060B-45F0-8325-4EDC21BA26A5}"/>
              </a:ext>
            </a:extLst>
          </p:cNvPr>
          <p:cNvSpPr/>
          <p:nvPr/>
        </p:nvSpPr>
        <p:spPr>
          <a:xfrm>
            <a:off x="8856292" y="5251998"/>
            <a:ext cx="3124200" cy="1165403"/>
          </a:xfrm>
          <a:prstGeom prst="cloud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Занимательные загадки</a:t>
            </a:r>
          </a:p>
          <a:p>
            <a:pPr algn="ctr"/>
            <a:r>
              <a:rPr lang="ru-RU" dirty="0"/>
              <a:t>С. Я. Маршака</a:t>
            </a:r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5E22976A-D50E-4223-B340-C422B830238E}"/>
              </a:ext>
            </a:extLst>
          </p:cNvPr>
          <p:cNvSpPr/>
          <p:nvPr/>
        </p:nvSpPr>
        <p:spPr>
          <a:xfrm>
            <a:off x="5689747" y="1211251"/>
            <a:ext cx="3055221" cy="1262404"/>
          </a:xfrm>
          <a:prstGeom prst="cloud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Чтение стихов</a:t>
            </a:r>
          </a:p>
          <a:p>
            <a:pPr algn="ctr"/>
            <a:r>
              <a:rPr lang="ru-RU" dirty="0"/>
              <a:t>про цифры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18DD80-F87C-4DE9-AA50-80CE6A1ADB9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670" y="1788505"/>
            <a:ext cx="2095500" cy="2121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8688408-3822-4A93-81A1-BB8D8CBBE8B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" y="4045343"/>
            <a:ext cx="2354772" cy="2413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B83714-B455-4FD1-8C93-F1C3EBCB94E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339" y="2594131"/>
            <a:ext cx="2424501" cy="2657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5258266-6208-4FA2-AF6F-6BAD45502C1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668" y="1164654"/>
            <a:ext cx="2049656" cy="1958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9F54B79-6144-48DA-9996-403ECB20C47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668" y="3122762"/>
            <a:ext cx="2046162" cy="1958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73565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Объект 6">
            <a:extLst>
              <a:ext uri="{FF2B5EF4-FFF2-40B4-BE49-F238E27FC236}">
                <a16:creationId xmlns:a16="http://schemas.microsoft.com/office/drawing/2014/main" id="{A021ADB7-3024-4969-93C6-B7E9C7430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7" y="0"/>
            <a:ext cx="12196597" cy="6858000"/>
          </a:xfrm>
          <a:prstGeom prst="rect">
            <a:avLst/>
          </a:prstGeom>
        </p:spPr>
      </p:pic>
      <p:sp>
        <p:nvSpPr>
          <p:cNvPr id="4" name="Прямоугольник: усеченные противолежащие углы 3">
            <a:extLst>
              <a:ext uri="{FF2B5EF4-FFF2-40B4-BE49-F238E27FC236}">
                <a16:creationId xmlns:a16="http://schemas.microsoft.com/office/drawing/2014/main" id="{3AFE76ED-BCA5-48E9-BAC6-901CEAC344A5}"/>
              </a:ext>
            </a:extLst>
          </p:cNvPr>
          <p:cNvSpPr/>
          <p:nvPr/>
        </p:nvSpPr>
        <p:spPr>
          <a:xfrm>
            <a:off x="838200" y="219097"/>
            <a:ext cx="10515600" cy="611663"/>
          </a:xfrm>
          <a:prstGeom prst="snip2Diag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группе «Морские звёздочки» день рождения С. Я. Маршака отметили следующими мероприятиями</a:t>
            </a:r>
          </a:p>
        </p:txBody>
      </p:sp>
      <p:sp>
        <p:nvSpPr>
          <p:cNvPr id="3" name="Облако 2">
            <a:extLst>
              <a:ext uri="{FF2B5EF4-FFF2-40B4-BE49-F238E27FC236}">
                <a16:creationId xmlns:a16="http://schemas.microsoft.com/office/drawing/2014/main" id="{7EE114DF-FCC9-461B-A586-CFE8F63C87BB}"/>
              </a:ext>
            </a:extLst>
          </p:cNvPr>
          <p:cNvSpPr/>
          <p:nvPr/>
        </p:nvSpPr>
        <p:spPr>
          <a:xfrm>
            <a:off x="133520" y="1450040"/>
            <a:ext cx="3230781" cy="1958107"/>
          </a:xfrm>
          <a:prstGeom prst="cloud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Чтение стихотворения «Кто колечко найдёт» + игра «Передай колечко»</a:t>
            </a:r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D8E5D475-0AF0-4AC0-8D7F-14D2D63B2B0C}"/>
              </a:ext>
            </a:extLst>
          </p:cNvPr>
          <p:cNvSpPr/>
          <p:nvPr/>
        </p:nvSpPr>
        <p:spPr>
          <a:xfrm>
            <a:off x="2828606" y="4599742"/>
            <a:ext cx="2807112" cy="1578826"/>
          </a:xfrm>
          <a:prstGeom prst="cloud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Чтение </a:t>
            </a:r>
          </a:p>
          <a:p>
            <a:pPr algn="ctr"/>
            <a:r>
              <a:rPr lang="ru-RU" dirty="0"/>
              <a:t>стихотворения «Мяч» + игра «Мой весёлый звонкий мяч»</a:t>
            </a:r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8D67F991-060B-45F0-8325-4EDC21BA26A5}"/>
              </a:ext>
            </a:extLst>
          </p:cNvPr>
          <p:cNvSpPr/>
          <p:nvPr/>
        </p:nvSpPr>
        <p:spPr>
          <a:xfrm>
            <a:off x="8729932" y="4968816"/>
            <a:ext cx="3250560" cy="1448586"/>
          </a:xfrm>
          <a:prstGeom prst="cloud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Чтение стихотворения «Перчатки» + игра «Найди перчатку»</a:t>
            </a:r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5E22976A-D50E-4223-B340-C422B830238E}"/>
              </a:ext>
            </a:extLst>
          </p:cNvPr>
          <p:cNvSpPr/>
          <p:nvPr/>
        </p:nvSpPr>
        <p:spPr>
          <a:xfrm>
            <a:off x="5689747" y="1211250"/>
            <a:ext cx="3454439" cy="1852103"/>
          </a:xfrm>
          <a:prstGeom prst="cloud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Словесная игра «Кому принадлежат слова» по произведению «Сказка о глупом мышонке»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5D6070-08B6-45EA-81BE-34BC5663713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468" y="1780702"/>
            <a:ext cx="2127250" cy="2127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78403E8-DFA4-4972-A994-4112A42BFA8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40" y="4210915"/>
            <a:ext cx="2082165" cy="2082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90F6EA-51F1-4D59-97C1-35DB3E0B025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620" y="3588368"/>
            <a:ext cx="2145665" cy="2145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19D0247-122D-4758-97E6-C97F1D4ECA5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581" y="2432512"/>
            <a:ext cx="2082165" cy="2082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99664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Объект 6">
            <a:extLst>
              <a:ext uri="{FF2B5EF4-FFF2-40B4-BE49-F238E27FC236}">
                <a16:creationId xmlns:a16="http://schemas.microsoft.com/office/drawing/2014/main" id="{A021ADB7-3024-4969-93C6-B7E9C7430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7" y="0"/>
            <a:ext cx="12196597" cy="6858000"/>
          </a:xfrm>
          <a:prstGeom prst="rect">
            <a:avLst/>
          </a:prstGeom>
        </p:spPr>
      </p:pic>
      <p:sp>
        <p:nvSpPr>
          <p:cNvPr id="4" name="Прямоугольник: усеченные противолежащие углы 3">
            <a:extLst>
              <a:ext uri="{FF2B5EF4-FFF2-40B4-BE49-F238E27FC236}">
                <a16:creationId xmlns:a16="http://schemas.microsoft.com/office/drawing/2014/main" id="{3AFE76ED-BCA5-48E9-BAC6-901CEAC344A5}"/>
              </a:ext>
            </a:extLst>
          </p:cNvPr>
          <p:cNvSpPr/>
          <p:nvPr/>
        </p:nvSpPr>
        <p:spPr>
          <a:xfrm>
            <a:off x="838200" y="219097"/>
            <a:ext cx="10515600" cy="611663"/>
          </a:xfrm>
          <a:prstGeom prst="snip2Diag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группе «Морские звёздочки» день рождения С. Я. Маршака отметили следующими мероприятиями</a:t>
            </a:r>
          </a:p>
        </p:txBody>
      </p:sp>
      <p:sp>
        <p:nvSpPr>
          <p:cNvPr id="3" name="Облако 2">
            <a:extLst>
              <a:ext uri="{FF2B5EF4-FFF2-40B4-BE49-F238E27FC236}">
                <a16:creationId xmlns:a16="http://schemas.microsoft.com/office/drawing/2014/main" id="{7EE114DF-FCC9-461B-A586-CFE8F63C87BB}"/>
              </a:ext>
            </a:extLst>
          </p:cNvPr>
          <p:cNvSpPr/>
          <p:nvPr/>
        </p:nvSpPr>
        <p:spPr>
          <a:xfrm>
            <a:off x="133520" y="1450040"/>
            <a:ext cx="3230781" cy="1569205"/>
          </a:xfrm>
          <a:prstGeom prst="cloud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Инсценировка </a:t>
            </a:r>
          </a:p>
          <a:p>
            <a:pPr algn="ctr"/>
            <a:r>
              <a:rPr lang="ru-RU" dirty="0"/>
              <a:t>по произведению «Багаж»</a:t>
            </a:r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8D67F991-060B-45F0-8325-4EDC21BA26A5}"/>
              </a:ext>
            </a:extLst>
          </p:cNvPr>
          <p:cNvSpPr/>
          <p:nvPr/>
        </p:nvSpPr>
        <p:spPr>
          <a:xfrm>
            <a:off x="8169950" y="4537495"/>
            <a:ext cx="3250560" cy="1448586"/>
          </a:xfrm>
          <a:prstGeom prst="cloud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Инсценировка </a:t>
            </a:r>
          </a:p>
          <a:p>
            <a:pPr algn="ctr"/>
            <a:r>
              <a:rPr lang="ru-RU" dirty="0"/>
              <a:t>по произведению «Перчатки»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DEE8EF2-73E8-45ED-A3DA-055D719C618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201" y="1310501"/>
            <a:ext cx="2371323" cy="2347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640DF2C-48EE-46B3-AF9A-85E00B7E350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694" y="1301905"/>
            <a:ext cx="2371323" cy="2347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D7C248-DBC4-4B16-9CDA-5D4F459944B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187" y="1301905"/>
            <a:ext cx="2371323" cy="2355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1BC7904-D9D7-4A95-9AF0-6044EACC13E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917" y="4080290"/>
            <a:ext cx="2381933" cy="2347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38E241F-D912-4A2A-B5DF-636226FCDC4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49" y="4075655"/>
            <a:ext cx="2381933" cy="2347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2838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6">
            <a:extLst>
              <a:ext uri="{FF2B5EF4-FFF2-40B4-BE49-F238E27FC236}">
                <a16:creationId xmlns:a16="http://schemas.microsoft.com/office/drawing/2014/main" id="{ABE26D0A-01A3-4EAB-B5A9-95C27E730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7" y="1"/>
            <a:ext cx="12196597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FE8DF1-8278-4129-8363-55682F0D35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5141">
            <a:off x="245074" y="650041"/>
            <a:ext cx="3478729" cy="19582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65B7FBD-272A-4752-B275-CB57D936BA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9293">
            <a:off x="8404162" y="667946"/>
            <a:ext cx="3478731" cy="1958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CB3C44D-956C-4409-8C37-1856128408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8" y="4220356"/>
            <a:ext cx="3810719" cy="2145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FF29B64-F210-499A-93C4-2E5ED98FCA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041" y="3580196"/>
            <a:ext cx="1655922" cy="2941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CE5F7A-3F98-470A-883A-94383E80D1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178" y="3623722"/>
            <a:ext cx="1655922" cy="2941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Блок-схема: подготовка 6">
            <a:extLst>
              <a:ext uri="{FF2B5EF4-FFF2-40B4-BE49-F238E27FC236}">
                <a16:creationId xmlns:a16="http://schemas.microsoft.com/office/drawing/2014/main" id="{6319DB88-D4B1-489B-B747-96CF8CE22D05}"/>
              </a:ext>
            </a:extLst>
          </p:cNvPr>
          <p:cNvSpPr/>
          <p:nvPr/>
        </p:nvSpPr>
        <p:spPr>
          <a:xfrm>
            <a:off x="2955960" y="1476891"/>
            <a:ext cx="6280079" cy="3448003"/>
          </a:xfrm>
          <a:prstGeom prst="flowChartPreparati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12 ноября – «День синички». </a:t>
            </a:r>
          </a:p>
          <a:p>
            <a:pPr algn="ctr"/>
            <a:r>
              <a:rPr lang="ru-RU" dirty="0"/>
              <a:t>Ребята группы «Рыбки» выполнили объёмную аппликацию с использованием салфеток чёрного, жёлтого и белого цвета – </a:t>
            </a:r>
          </a:p>
          <a:p>
            <a:pPr algn="ctr"/>
            <a:r>
              <a:rPr lang="ru-RU" dirty="0"/>
              <a:t>«Синичка на веточке». </a:t>
            </a:r>
          </a:p>
          <a:p>
            <a:pPr algn="ctr"/>
            <a:r>
              <a:rPr lang="ru-RU" dirty="0"/>
              <a:t>Дети старались передать всю красоту птички, используя маленькие комочки цветных салфеток. Работы получились яркие, а дети получили много позитивных эмоций.</a:t>
            </a:r>
            <a:endParaRPr lang="ru-RU" sz="14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592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Объект 6">
            <a:extLst>
              <a:ext uri="{FF2B5EF4-FFF2-40B4-BE49-F238E27FC236}">
                <a16:creationId xmlns:a16="http://schemas.microsoft.com/office/drawing/2014/main" id="{22759735-8D16-44E4-A539-5312B08F5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7" y="1"/>
            <a:ext cx="12196597" cy="6858000"/>
          </a:xfrm>
          <a:prstGeom prst="rect">
            <a:avLst/>
          </a:prstGeom>
        </p:spPr>
      </p:pic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id="{5289D8E3-7991-40A9-9809-8C618F701B8C}"/>
              </a:ext>
            </a:extLst>
          </p:cNvPr>
          <p:cNvSpPr/>
          <p:nvPr/>
        </p:nvSpPr>
        <p:spPr>
          <a:xfrm>
            <a:off x="772636" y="120888"/>
            <a:ext cx="10515600" cy="1008033"/>
          </a:xfrm>
          <a:prstGeom prst="snip2Diag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группе «Морские звёздочки» в «День синички» ребята участвовали в викторине. Они с удовольствием выполняли задания, играли в дидактические и подвижные игры, а вместе с тем расширяли, полученные на занятиях, знания, умения и навыки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AF167DFA-1A6E-4931-96C9-71ACE09208B5}"/>
              </a:ext>
            </a:extLst>
          </p:cNvPr>
          <p:cNvSpPr/>
          <p:nvPr/>
        </p:nvSpPr>
        <p:spPr>
          <a:xfrm>
            <a:off x="396738" y="1247191"/>
            <a:ext cx="2461083" cy="132556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202020"/>
                </a:solidFill>
              </a:rPr>
              <a:t>Загадки о птицах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8BD9D99C-3763-46C6-A7DF-7B9A9DF229A4}"/>
              </a:ext>
            </a:extLst>
          </p:cNvPr>
          <p:cNvSpPr/>
          <p:nvPr/>
        </p:nvSpPr>
        <p:spPr>
          <a:xfrm>
            <a:off x="3032628" y="1278651"/>
            <a:ext cx="2980235" cy="132556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202020"/>
                </a:solidFill>
              </a:rPr>
              <a:t>Дидактическая игра «Четвёртый лишний»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E2650CA0-DA81-4039-BA34-30849E189DFA}"/>
              </a:ext>
            </a:extLst>
          </p:cNvPr>
          <p:cNvSpPr/>
          <p:nvPr/>
        </p:nvSpPr>
        <p:spPr>
          <a:xfrm>
            <a:off x="6179139" y="1345868"/>
            <a:ext cx="2691543" cy="124171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202020"/>
                </a:solidFill>
              </a:rPr>
              <a:t>Дидактическая игра </a:t>
            </a:r>
          </a:p>
          <a:p>
            <a:pPr algn="ctr"/>
            <a:r>
              <a:rPr lang="ru-RU" dirty="0">
                <a:solidFill>
                  <a:srgbClr val="202020"/>
                </a:solidFill>
              </a:rPr>
              <a:t>«Накорми птиц»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D9BC55BA-5830-4917-B851-0D6E2A299125}"/>
              </a:ext>
            </a:extLst>
          </p:cNvPr>
          <p:cNvSpPr/>
          <p:nvPr/>
        </p:nvSpPr>
        <p:spPr>
          <a:xfrm>
            <a:off x="9036959" y="1382251"/>
            <a:ext cx="2953758" cy="117582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202020"/>
                </a:solidFill>
              </a:rPr>
              <a:t>Дидактическая игра </a:t>
            </a:r>
          </a:p>
          <a:p>
            <a:pPr algn="ctr"/>
            <a:r>
              <a:rPr lang="ru-RU" dirty="0">
                <a:solidFill>
                  <a:srgbClr val="202020"/>
                </a:solidFill>
              </a:rPr>
              <a:t>«Покажи и опиши»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3E44BF13-2FAB-4C66-B229-EA1915DAC5B8}"/>
              </a:ext>
            </a:extLst>
          </p:cNvPr>
          <p:cNvSpPr/>
          <p:nvPr/>
        </p:nvSpPr>
        <p:spPr>
          <a:xfrm>
            <a:off x="362309" y="4948028"/>
            <a:ext cx="2670319" cy="132556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202020"/>
                </a:solidFill>
              </a:rPr>
              <a:t>Дидактическая игра «Зимующие - перелётные»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F0F741D4-73B6-4628-B7CE-AC1483BFAEB3}"/>
              </a:ext>
            </a:extLst>
          </p:cNvPr>
          <p:cNvSpPr/>
          <p:nvPr/>
        </p:nvSpPr>
        <p:spPr>
          <a:xfrm>
            <a:off x="6885085" y="5008320"/>
            <a:ext cx="2691543" cy="124171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202020"/>
                </a:solidFill>
              </a:rPr>
              <a:t>Дидактическая игра «Назови и покажи по описанию»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8A38D4D-9599-44F8-AEC7-0AC646A470A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675" y="2737338"/>
            <a:ext cx="1780063" cy="16662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C922B32-0CC5-46D9-8CA9-CFEFB6205C4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760" y="2697466"/>
            <a:ext cx="1711325" cy="16867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F1405B-864E-460C-B8C3-F4963F03C17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107" y="2724215"/>
            <a:ext cx="1711326" cy="16761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F6AD351-9423-46F0-B836-D14D097885F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34667" y="4714932"/>
            <a:ext cx="2220143" cy="1824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B9A5002-2E59-44E9-878A-41FD0384082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60896" y="4738890"/>
            <a:ext cx="2220142" cy="173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059D77B-80A5-450E-8777-95E193376A5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449" y="4628279"/>
            <a:ext cx="2104242" cy="2085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0271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Объект 6">
            <a:extLst>
              <a:ext uri="{FF2B5EF4-FFF2-40B4-BE49-F238E27FC236}">
                <a16:creationId xmlns:a16="http://schemas.microsoft.com/office/drawing/2014/main" id="{22759735-8D16-44E4-A539-5312B08F5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7" y="1"/>
            <a:ext cx="12196597" cy="6858000"/>
          </a:xfrm>
          <a:prstGeom prst="rect">
            <a:avLst/>
          </a:prstGeom>
        </p:spPr>
      </p:pic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id="{5289D8E3-7991-40A9-9809-8C618F701B8C}"/>
              </a:ext>
            </a:extLst>
          </p:cNvPr>
          <p:cNvSpPr/>
          <p:nvPr/>
        </p:nvSpPr>
        <p:spPr>
          <a:xfrm>
            <a:off x="772636" y="120888"/>
            <a:ext cx="10515600" cy="1008033"/>
          </a:xfrm>
          <a:prstGeom prst="snip2Diag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группе «Морские звёздочки» в «День синички» ребята участвовали в викторине. Они с удовольствием выполняли задания, играли в дидактические и подвижные игры, а вместе с тем расширяли, полученные на занятиях, знания, умения и навыки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AF167DFA-1A6E-4931-96C9-71ACE09208B5}"/>
              </a:ext>
            </a:extLst>
          </p:cNvPr>
          <p:cNvSpPr/>
          <p:nvPr/>
        </p:nvSpPr>
        <p:spPr>
          <a:xfrm>
            <a:off x="98972" y="1247382"/>
            <a:ext cx="2461083" cy="132556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202020"/>
                </a:solidFill>
              </a:rPr>
              <a:t>Подвижная игра «Синички и рыжий кот»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8BD9D99C-3763-46C6-A7DF-7B9A9DF229A4}"/>
              </a:ext>
            </a:extLst>
          </p:cNvPr>
          <p:cNvSpPr/>
          <p:nvPr/>
        </p:nvSpPr>
        <p:spPr>
          <a:xfrm>
            <a:off x="2762369" y="1322306"/>
            <a:ext cx="2429586" cy="132556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202020"/>
                </a:solidFill>
              </a:rPr>
              <a:t>Подвижная игра «Синицы в гнёздах»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E2650CA0-DA81-4039-BA34-30849E189DFA}"/>
              </a:ext>
            </a:extLst>
          </p:cNvPr>
          <p:cNvSpPr/>
          <p:nvPr/>
        </p:nvSpPr>
        <p:spPr>
          <a:xfrm>
            <a:off x="5794088" y="1364228"/>
            <a:ext cx="3009530" cy="124171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202020"/>
                </a:solidFill>
              </a:rPr>
              <a:t>Коммуникативная игра «Прилетели…»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D9BC55BA-5830-4917-B851-0D6E2A299125}"/>
              </a:ext>
            </a:extLst>
          </p:cNvPr>
          <p:cNvSpPr/>
          <p:nvPr/>
        </p:nvSpPr>
        <p:spPr>
          <a:xfrm>
            <a:off x="8969555" y="1382251"/>
            <a:ext cx="2814128" cy="120567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202020"/>
                </a:solidFill>
              </a:rPr>
              <a:t>Коммуникативная игра «Какая птица лишняя?»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3E44BF13-2FAB-4C66-B229-EA1915DAC5B8}"/>
              </a:ext>
            </a:extLst>
          </p:cNvPr>
          <p:cNvSpPr/>
          <p:nvPr/>
        </p:nvSpPr>
        <p:spPr>
          <a:xfrm>
            <a:off x="26826" y="4893961"/>
            <a:ext cx="1918914" cy="100650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202020"/>
                </a:solidFill>
              </a:rPr>
              <a:t>Игра «Птичий концерт»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F0F741D4-73B6-4628-B7CE-AC1483BFAEB3}"/>
              </a:ext>
            </a:extLst>
          </p:cNvPr>
          <p:cNvSpPr/>
          <p:nvPr/>
        </p:nvSpPr>
        <p:spPr>
          <a:xfrm>
            <a:off x="3888674" y="5568751"/>
            <a:ext cx="1960419" cy="100803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202020"/>
                </a:solidFill>
              </a:rPr>
              <a:t>Игра «Попади в гнездо»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AF578AA-915F-48EF-9A96-697E82A9E22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63" y="2691405"/>
            <a:ext cx="1787419" cy="1610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E31762E-F7ED-4EE2-8DF4-815AC6177DD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628" y="2720962"/>
            <a:ext cx="1642889" cy="1610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337D3F0-0EA1-4A64-8462-9CCA193B79B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661" y="2676527"/>
            <a:ext cx="1787420" cy="1608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018A61A-6293-49FB-949F-BD938B8FEF8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426" y="2676527"/>
            <a:ext cx="1787421" cy="1608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E30527-57FB-4CB7-A364-C3F80D031C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6138" y="4891497"/>
            <a:ext cx="1787419" cy="1727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6FB5972-8502-46D4-804B-08D64DD34842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593" y="4644511"/>
            <a:ext cx="1787419" cy="1698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Овал 27">
            <a:extLst>
              <a:ext uri="{FF2B5EF4-FFF2-40B4-BE49-F238E27FC236}">
                <a16:creationId xmlns:a16="http://schemas.microsoft.com/office/drawing/2014/main" id="{38FE75F7-82CC-416B-87A0-2B2F038A7FD1}"/>
              </a:ext>
            </a:extLst>
          </p:cNvPr>
          <p:cNvSpPr/>
          <p:nvPr/>
        </p:nvSpPr>
        <p:spPr>
          <a:xfrm>
            <a:off x="7809512" y="4569371"/>
            <a:ext cx="1960419" cy="120567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202020"/>
                </a:solidFill>
              </a:rPr>
              <a:t>Игра «Найди корм для птиц»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B86E61-2738-4A7A-B347-D4ED7EF707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5048" y="4999679"/>
            <a:ext cx="1787419" cy="1618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0949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0CA2433-DAAF-4A87-9FC8-1C7120049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id="{5289D8E3-7991-40A9-9809-8C618F701B8C}"/>
              </a:ext>
            </a:extLst>
          </p:cNvPr>
          <p:cNvSpPr/>
          <p:nvPr/>
        </p:nvSpPr>
        <p:spPr>
          <a:xfrm>
            <a:off x="657099" y="92134"/>
            <a:ext cx="10515600" cy="1008033"/>
          </a:xfrm>
          <a:prstGeom prst="snip2DiagRect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ноябре педагоги группы «Морские звёздочки» познакомили обучающихся с ещё одним праздником – «День белых журавлей». Ребята узнали об истории возникновения праздника, прослушали песню «Журавли», узнали автора слов, композитора и исполнителя песни</a:t>
            </a:r>
          </a:p>
        </p:txBody>
      </p:sp>
      <p:sp>
        <p:nvSpPr>
          <p:cNvPr id="5" name="Выноска: стрелка вниз 4">
            <a:extLst>
              <a:ext uri="{FF2B5EF4-FFF2-40B4-BE49-F238E27FC236}">
                <a16:creationId xmlns:a16="http://schemas.microsoft.com/office/drawing/2014/main" id="{ABC0D9EE-8DDF-4097-8B17-F63D36982845}"/>
              </a:ext>
            </a:extLst>
          </p:cNvPr>
          <p:cNvSpPr/>
          <p:nvPr/>
        </p:nvSpPr>
        <p:spPr>
          <a:xfrm>
            <a:off x="285138" y="1425731"/>
            <a:ext cx="1944238" cy="1325563"/>
          </a:xfrm>
          <a:prstGeom prst="downArrowCallout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Просмотр видео исполнения песни «Журавли»</a:t>
            </a:r>
          </a:p>
        </p:txBody>
      </p:sp>
      <p:sp>
        <p:nvSpPr>
          <p:cNvPr id="17" name="Выноска: стрелка вниз 16">
            <a:extLst>
              <a:ext uri="{FF2B5EF4-FFF2-40B4-BE49-F238E27FC236}">
                <a16:creationId xmlns:a16="http://schemas.microsoft.com/office/drawing/2014/main" id="{11F2D1D9-B3D2-4AFC-A565-6645E46E7226}"/>
              </a:ext>
            </a:extLst>
          </p:cNvPr>
          <p:cNvSpPr/>
          <p:nvPr/>
        </p:nvSpPr>
        <p:spPr>
          <a:xfrm>
            <a:off x="3410282" y="1269172"/>
            <a:ext cx="4240183" cy="1325563"/>
          </a:xfrm>
          <a:prstGeom prst="downArrowCallout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Рассказ о японской девочке </a:t>
            </a:r>
            <a:r>
              <a:rPr lang="ru-RU" dirty="0" err="1"/>
              <a:t>Садако</a:t>
            </a:r>
            <a:r>
              <a:rPr lang="ru-RU" dirty="0"/>
              <a:t> Сасаки, показ памятника в Хиросиме и монумента «Журавли в Дагестане»</a:t>
            </a:r>
          </a:p>
        </p:txBody>
      </p:sp>
      <p:sp>
        <p:nvSpPr>
          <p:cNvPr id="20" name="Выноска: стрелка вниз 19">
            <a:extLst>
              <a:ext uri="{FF2B5EF4-FFF2-40B4-BE49-F238E27FC236}">
                <a16:creationId xmlns:a16="http://schemas.microsoft.com/office/drawing/2014/main" id="{76BC86FE-D0C9-4CFD-B130-F7B094390B9B}"/>
              </a:ext>
            </a:extLst>
          </p:cNvPr>
          <p:cNvSpPr/>
          <p:nvPr/>
        </p:nvSpPr>
        <p:spPr>
          <a:xfrm>
            <a:off x="9471631" y="1403598"/>
            <a:ext cx="1944238" cy="1325563"/>
          </a:xfrm>
          <a:prstGeom prst="downArrowCallout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Изготовление оригами «Журавли»</a:t>
            </a:r>
          </a:p>
        </p:txBody>
      </p:sp>
      <p:sp>
        <p:nvSpPr>
          <p:cNvPr id="7" name="Выноска: стрелка вправо 6">
            <a:extLst>
              <a:ext uri="{FF2B5EF4-FFF2-40B4-BE49-F238E27FC236}">
                <a16:creationId xmlns:a16="http://schemas.microsoft.com/office/drawing/2014/main" id="{6D9D4FFB-B45D-4C29-8100-C25C6275104C}"/>
              </a:ext>
            </a:extLst>
          </p:cNvPr>
          <p:cNvSpPr/>
          <p:nvPr/>
        </p:nvSpPr>
        <p:spPr>
          <a:xfrm>
            <a:off x="153053" y="4999538"/>
            <a:ext cx="2107360" cy="1435768"/>
          </a:xfrm>
          <a:prstGeom prst="rightArrowCallout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Рисование по тематике</a:t>
            </a:r>
          </a:p>
        </p:txBody>
      </p:sp>
      <p:sp>
        <p:nvSpPr>
          <p:cNvPr id="22" name="Выноска: стрелка вправо 21">
            <a:extLst>
              <a:ext uri="{FF2B5EF4-FFF2-40B4-BE49-F238E27FC236}">
                <a16:creationId xmlns:a16="http://schemas.microsoft.com/office/drawing/2014/main" id="{F7D497F7-0ED6-4620-BA5B-11ADD34CABF1}"/>
              </a:ext>
            </a:extLst>
          </p:cNvPr>
          <p:cNvSpPr/>
          <p:nvPr/>
        </p:nvSpPr>
        <p:spPr>
          <a:xfrm>
            <a:off x="4932297" y="4773205"/>
            <a:ext cx="2091109" cy="1748105"/>
          </a:xfrm>
          <a:prstGeom prst="rightArrowCallout">
            <a:avLst/>
          </a:prstGeom>
          <a:solidFill>
            <a:srgbClr val="FF8D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Оформление стенда </a:t>
            </a:r>
          </a:p>
          <a:p>
            <a:pPr algn="ctr"/>
            <a:r>
              <a:rPr lang="ru-RU" sz="1600" dirty="0"/>
              <a:t>«День белых журавлей»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7DC2AD-F250-42AD-8772-43DF5BBBE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38" y="2748579"/>
            <a:ext cx="1975275" cy="20789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2C7C9A-4C72-4A8F-97F8-6A8D1D970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3916" y="2791254"/>
            <a:ext cx="2103302" cy="19935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D5F042-9167-4C79-8751-6D1C6C1CA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249685" y="4665612"/>
            <a:ext cx="2017951" cy="21825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4348F65-BCE3-4FD4-A84E-86AD7FD93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6148" y="4621227"/>
            <a:ext cx="2091109" cy="20362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B0FADC4-8555-4FCB-A05D-E28F9B5AC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2378" y="2331625"/>
            <a:ext cx="1999661" cy="21947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0AE69CB-1A1C-472F-9523-A12973C049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571" y="2331625"/>
            <a:ext cx="254225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95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2282</TotalTime>
  <Words>1654</Words>
  <Application>Microsoft Office PowerPoint</Application>
  <PresentationFormat>Широкоэкранный</PresentationFormat>
  <Paragraphs>150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微软雅黑</vt:lpstr>
      <vt:lpstr>Arial</vt:lpstr>
      <vt:lpstr>Calibri</vt:lpstr>
      <vt:lpstr>Calibri Light</vt:lpstr>
      <vt:lpstr>Times New Roman</vt:lpstr>
      <vt:lpstr>Office Theme</vt:lpstr>
      <vt:lpstr>Муниципальное дошкольное образовательное бюджетное учреждение  «Муринский детский сад комбинированного вида № 3» (МДОБУ «Муринский ДСКВ № 3»)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Антон</cp:lastModifiedBy>
  <cp:revision>188</cp:revision>
  <dcterms:created xsi:type="dcterms:W3CDTF">2023-05-09T11:01:00Z</dcterms:created>
  <dcterms:modified xsi:type="dcterms:W3CDTF">2024-12-07T20:31:51Z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1049-11.2.0.11537</vt:lpwstr>
  </property>
  <property fmtid="{D5CDD505-2E9C-101B-9397-08002B2CF9AE}" pid="3" name="ICV">
    <vt:lpwstr>58A1E42A4AC546DC896DA6A6E988DCC3</vt:lpwstr>
  </property>
</Properties>
</file>