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78" r:id="rId2"/>
    <p:sldId id="276" r:id="rId3"/>
    <p:sldId id="258" r:id="rId4"/>
    <p:sldId id="261" r:id="rId5"/>
    <p:sldId id="262" r:id="rId6"/>
    <p:sldId id="263" r:id="rId7"/>
    <p:sldId id="267" r:id="rId8"/>
    <p:sldId id="272" r:id="rId9"/>
    <p:sldId id="273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09" autoAdjust="0"/>
  </p:normalViewPr>
  <p:slideViewPr>
    <p:cSldViewPr>
      <p:cViewPr varScale="1">
        <p:scale>
          <a:sx n="78" d="100"/>
          <a:sy n="78" d="100"/>
        </p:scale>
        <p:origin x="152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1683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CA518-D33D-4CCE-832E-8489DF6DFE12}" type="datetimeFigureOut">
              <a:rPr lang="ru-RU"/>
              <a:pPr>
                <a:defRPr/>
              </a:pPr>
              <a:t>04.09.2024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913228-C852-41E3-BBB6-3B418D0BD6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8EFAA-FFBC-4368-A1E1-1F19A309D30E}" type="datetimeFigureOut">
              <a:rPr lang="ru-RU"/>
              <a:pPr>
                <a:defRPr/>
              </a:pPr>
              <a:t>04.09.2024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40029-E331-4BE1-B8EF-634FBAAD42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C50F7A-0713-4E06-85DD-CD7472F59583}" type="datetimeFigureOut">
              <a:rPr lang="ru-RU"/>
              <a:pPr>
                <a:defRPr/>
              </a:pPr>
              <a:t>04.09.2024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133CE8-3270-4868-AF12-E70E479FE0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CB248F-95BE-47FF-B5E9-093B7C5C9267}" type="datetimeFigureOut">
              <a:rPr lang="ru-RU"/>
              <a:pPr>
                <a:defRPr/>
              </a:pPr>
              <a:t>04.09.2024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7C4501-7EEB-4B76-915B-6090A1F164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DEB2A6-60F8-4A99-85CE-74B39CA4448C}" type="datetimeFigureOut">
              <a:rPr lang="ru-RU"/>
              <a:pPr>
                <a:defRPr/>
              </a:pPr>
              <a:t>04.09.2024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D05A1F-B9E4-4953-998B-EEE3C5305C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3ADE5-E1C2-49EF-8395-6697D528508E}" type="datetimeFigureOut">
              <a:rPr lang="ru-RU"/>
              <a:pPr>
                <a:defRPr/>
              </a:pPr>
              <a:t>04.09.2024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8FBEC3-53D7-4C1D-8197-12DEE12B70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FD33AD-500E-42A6-B367-F6799D51FE1F}" type="datetimeFigureOut">
              <a:rPr lang="ru-RU"/>
              <a:pPr>
                <a:defRPr/>
              </a:pPr>
              <a:t>04.09.2024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C4E4D6-03DE-4E3F-9D55-C84CB296B4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2AEF1-A3AF-4A0E-9C5F-11F5279D7DEE}" type="datetimeFigureOut">
              <a:rPr lang="ru-RU"/>
              <a:pPr>
                <a:defRPr/>
              </a:pPr>
              <a:t>04.09.2024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42CF-9A86-4B28-AD2E-0CA4C7D32A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448455-28AB-43A1-89EB-E00FB87BE425}" type="datetimeFigureOut">
              <a:rPr lang="ru-RU"/>
              <a:pPr>
                <a:defRPr/>
              </a:pPr>
              <a:t>04.09.2024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62BBF3-952D-4115-97B2-9E3CA59F85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CE0F52-DD45-443D-BFB4-E0E540DFB322}" type="datetimeFigureOut">
              <a:rPr lang="ru-RU"/>
              <a:pPr>
                <a:defRPr/>
              </a:pPr>
              <a:t>04.09.2024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F3346F-0820-41C7-AEBF-0D9B43B180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DCC896-EEB1-4767-93EE-8B8805A3E5DD}" type="datetimeFigureOut">
              <a:rPr lang="ru-RU"/>
              <a:pPr>
                <a:defRPr/>
              </a:pPr>
              <a:t>04.09.2024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5812E-8E47-4D16-8AE8-26CDC039C9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70659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BA69D558-C0B3-46DC-BC5B-A9AB8CE2976E}" type="datetimeFigureOut">
              <a:rPr lang="ru-RU"/>
              <a:pPr>
                <a:defRPr/>
              </a:pPr>
              <a:t>04.09.2024</a:t>
            </a:fld>
            <a:endParaRPr lang="ru-RU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F4695B7-707E-4774-9B6D-813A5586E6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6" r:id="rId1"/>
    <p:sldLayoutId id="2147483705" r:id="rId2"/>
    <p:sldLayoutId id="2147483704" r:id="rId3"/>
    <p:sldLayoutId id="2147483703" r:id="rId4"/>
    <p:sldLayoutId id="2147483702" r:id="rId5"/>
    <p:sldLayoutId id="2147483701" r:id="rId6"/>
    <p:sldLayoutId id="2147483700" r:id="rId7"/>
    <p:sldLayoutId id="2147483699" r:id="rId8"/>
    <p:sldLayoutId id="2147483698" r:id="rId9"/>
    <p:sldLayoutId id="2147483697" r:id="rId10"/>
    <p:sldLayoutId id="2147483696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7" Type="http://schemas.openxmlformats.org/officeDocument/2006/relationships/image" Target="../media/image12.gi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8520" y="2708920"/>
            <a:ext cx="8942636" cy="1325563"/>
          </a:xfrm>
        </p:spPr>
        <p:txBody>
          <a:bodyPr/>
          <a:lstStyle/>
          <a:p>
            <a:br>
              <a:rPr lang="ru-RU" sz="1500" b="1" i="1" dirty="0">
                <a:solidFill>
                  <a:schemeClr val="bg1">
                    <a:lumMod val="75000"/>
                  </a:schemeClr>
                </a:solidFill>
                <a:effectLst/>
              </a:rPr>
            </a:br>
            <a:r>
              <a:rPr lang="ru-RU" sz="1500" b="1" i="1" dirty="0">
                <a:solidFill>
                  <a:schemeClr val="bg1">
                    <a:lumMod val="75000"/>
                  </a:schemeClr>
                </a:solidFill>
                <a:effectLst/>
              </a:rPr>
              <a:t>Муниципальное дошкольное образовательное бюджетное учреждение</a:t>
            </a:r>
            <a:br>
              <a:rPr lang="ru-RU" sz="1500" b="1" i="1" dirty="0">
                <a:solidFill>
                  <a:schemeClr val="bg1">
                    <a:lumMod val="75000"/>
                  </a:schemeClr>
                </a:solidFill>
                <a:effectLst/>
              </a:rPr>
            </a:br>
            <a:r>
              <a:rPr lang="ru-RU" sz="1500" b="1" i="1" dirty="0">
                <a:solidFill>
                  <a:schemeClr val="bg1">
                    <a:lumMod val="75000"/>
                  </a:schemeClr>
                </a:solidFill>
                <a:effectLst/>
              </a:rPr>
              <a:t> «Муринский детский сад комбинированного вида № 3» </a:t>
            </a:r>
            <a:br>
              <a:rPr lang="ru-RU" sz="1500" b="1" i="1" dirty="0">
                <a:solidFill>
                  <a:schemeClr val="bg1">
                    <a:lumMod val="75000"/>
                  </a:schemeClr>
                </a:solidFill>
                <a:effectLst/>
              </a:rPr>
            </a:br>
            <a:r>
              <a:rPr lang="ru-RU" sz="1500" b="1" i="1" dirty="0">
                <a:solidFill>
                  <a:schemeClr val="bg1">
                    <a:lumMod val="75000"/>
                  </a:schemeClr>
                </a:solidFill>
                <a:effectLst/>
              </a:rPr>
              <a:t>(МДОБУ «Муринский ДСКВ № 3»)</a:t>
            </a:r>
            <a:br>
              <a:rPr lang="ru-RU" dirty="0">
                <a:effectLst/>
              </a:rPr>
            </a:br>
            <a:r>
              <a:rPr lang="ru-RU" b="1" dirty="0">
                <a:effectLst/>
              </a:rPr>
              <a:t> </a:t>
            </a:r>
            <a:br>
              <a:rPr lang="ru-RU" dirty="0">
                <a:effectLst/>
              </a:rPr>
            </a:br>
            <a:r>
              <a:rPr lang="ru-RU" b="1" dirty="0">
                <a:effectLst/>
              </a:rPr>
              <a:t> Беседа с обучающимися</a:t>
            </a:r>
            <a:br>
              <a:rPr lang="ru-RU" b="1" dirty="0">
                <a:effectLst/>
              </a:rPr>
            </a:br>
            <a:r>
              <a:rPr lang="ru-RU" b="1" dirty="0">
                <a:effectLst/>
              </a:rPr>
              <a:t>на тему:</a:t>
            </a:r>
            <a:br>
              <a:rPr lang="ru-RU" b="1" dirty="0">
                <a:effectLst/>
              </a:rPr>
            </a:br>
            <a:r>
              <a:rPr lang="ru-RU" b="1" dirty="0">
                <a:effectLst/>
              </a:rPr>
              <a:t> «</a:t>
            </a:r>
            <a:r>
              <a:rPr lang="ru-RU" b="1" dirty="0">
                <a:solidFill>
                  <a:srgbClr val="FFFF00"/>
                </a:solidFill>
                <a:effectLst/>
              </a:rPr>
              <a:t>Пог</a:t>
            </a:r>
            <a:r>
              <a:rPr lang="ru-RU" b="1" dirty="0">
                <a:solidFill>
                  <a:srgbClr val="00B050"/>
                </a:solidFill>
                <a:effectLst/>
              </a:rPr>
              <a:t>ово</a:t>
            </a:r>
            <a:r>
              <a:rPr lang="ru-RU" b="1" dirty="0">
                <a:solidFill>
                  <a:srgbClr val="FF0000"/>
                </a:solidFill>
                <a:effectLst/>
              </a:rPr>
              <a:t>рим</a:t>
            </a:r>
            <a:r>
              <a:rPr lang="ru-RU" b="1" dirty="0">
                <a:effectLst/>
              </a:rPr>
              <a:t> о </a:t>
            </a:r>
            <a:r>
              <a:rPr lang="ru-RU" b="1" dirty="0">
                <a:solidFill>
                  <a:srgbClr val="FFC000"/>
                </a:solidFill>
                <a:effectLst/>
              </a:rPr>
              <a:t>дру</a:t>
            </a:r>
            <a:r>
              <a:rPr lang="ru-RU" b="1" dirty="0">
                <a:solidFill>
                  <a:schemeClr val="bg1">
                    <a:lumMod val="75000"/>
                  </a:schemeClr>
                </a:solidFill>
                <a:effectLst/>
              </a:rPr>
              <a:t>жбе</a:t>
            </a:r>
            <a:r>
              <a:rPr lang="ru-RU" b="1" dirty="0">
                <a:effectLst/>
              </a:rPr>
              <a:t>»</a:t>
            </a:r>
            <a:br>
              <a:rPr lang="ru-RU" b="1" dirty="0">
                <a:effectLst/>
              </a:rPr>
            </a:br>
            <a:br>
              <a:rPr lang="ru-RU" b="1" dirty="0">
                <a:effectLst/>
              </a:rPr>
            </a:br>
            <a:r>
              <a:rPr lang="ru-RU" b="1" dirty="0">
                <a:effectLst/>
              </a:rPr>
              <a:t>                                              </a:t>
            </a:r>
            <a:r>
              <a:rPr lang="ru-RU" sz="1600" b="1" dirty="0">
                <a:effectLst/>
              </a:rPr>
              <a:t>Составитель:</a:t>
            </a:r>
            <a:br>
              <a:rPr lang="ru-RU" sz="1600" b="1" dirty="0">
                <a:effectLst/>
              </a:rPr>
            </a:br>
            <a:r>
              <a:rPr lang="ru-RU" sz="1600" b="1" dirty="0">
                <a:effectLst/>
              </a:rPr>
              <a:t>                                                                                                      </a:t>
            </a:r>
            <a:r>
              <a:rPr lang="ru-RU" sz="1600" b="1" dirty="0" err="1">
                <a:effectLst/>
              </a:rPr>
              <a:t>Слезовская</a:t>
            </a:r>
            <a:r>
              <a:rPr lang="ru-RU" sz="1600" b="1" dirty="0">
                <a:effectLst/>
              </a:rPr>
              <a:t> Юлия Игоревна,</a:t>
            </a:r>
            <a:br>
              <a:rPr lang="ru-RU" sz="1600" b="1" dirty="0">
                <a:effectLst/>
              </a:rPr>
            </a:br>
            <a:r>
              <a:rPr lang="ru-RU" sz="1600" b="1" dirty="0">
                <a:effectLst/>
              </a:rPr>
              <a:t>                                                                                                                          педагог-психолог</a:t>
            </a:r>
            <a:br>
              <a:rPr lang="ru-RU" dirty="0">
                <a:effectLst/>
              </a:rPr>
            </a:br>
            <a:br>
              <a:rPr lang="ru-RU" sz="2000" dirty="0">
                <a:effectLst/>
              </a:rPr>
            </a:br>
            <a:r>
              <a:rPr lang="ru-RU" sz="1600" dirty="0">
                <a:effectLst/>
              </a:rPr>
              <a:t> Ленинградская область</a:t>
            </a:r>
            <a:br>
              <a:rPr lang="ru-RU" sz="1600" dirty="0">
                <a:effectLst/>
              </a:rPr>
            </a:br>
            <a:r>
              <a:rPr lang="ru-RU" sz="1600" dirty="0">
                <a:effectLst/>
              </a:rPr>
              <a:t>Всеволожский район</a:t>
            </a:r>
            <a:br>
              <a:rPr lang="ru-RU" sz="1600" dirty="0">
                <a:effectLst/>
              </a:rPr>
            </a:br>
            <a:r>
              <a:rPr lang="ru-RU" sz="1600" dirty="0">
                <a:effectLst/>
              </a:rPr>
              <a:t>г. Мурино</a:t>
            </a:r>
            <a:br>
              <a:rPr lang="ru-RU" sz="1600" dirty="0">
                <a:effectLst/>
              </a:rPr>
            </a:br>
            <a:r>
              <a:rPr lang="ru-RU" sz="1600" dirty="0">
                <a:effectLst/>
              </a:rPr>
              <a:t>2024 год</a:t>
            </a:r>
            <a:endParaRPr lang="ru-RU" sz="1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08447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6129358"/>
          </a:xfrm>
        </p:spPr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 Народная мудрость : </a:t>
            </a:r>
            <a:br>
              <a:rPr lang="ru-RU" dirty="0"/>
            </a:br>
            <a:br>
              <a:rPr lang="ru-RU" dirty="0"/>
            </a:br>
            <a:r>
              <a:rPr lang="ru-RU" dirty="0">
                <a:solidFill>
                  <a:srgbClr val="FFFF00"/>
                </a:solidFill>
              </a:rPr>
              <a:t>Настоящий друг с тобой,</a:t>
            </a:r>
            <a:br>
              <a:rPr lang="ru-RU" dirty="0">
                <a:solidFill>
                  <a:srgbClr val="FFFF00"/>
                </a:solidFill>
              </a:rPr>
            </a:br>
            <a:r>
              <a:rPr lang="ru-RU" dirty="0">
                <a:solidFill>
                  <a:srgbClr val="FFFF00"/>
                </a:solidFill>
              </a:rPr>
              <a:t> когда ты не прав. </a:t>
            </a:r>
            <a:br>
              <a:rPr lang="ru-RU" dirty="0">
                <a:solidFill>
                  <a:srgbClr val="FFFF00"/>
                </a:solidFill>
              </a:rPr>
            </a:br>
            <a:r>
              <a:rPr lang="ru-RU" dirty="0">
                <a:solidFill>
                  <a:srgbClr val="FFFF00"/>
                </a:solidFill>
              </a:rPr>
              <a:t>    Когда ты прав,</a:t>
            </a:r>
            <a:br>
              <a:rPr lang="ru-RU" dirty="0">
                <a:solidFill>
                  <a:srgbClr val="FFFF00"/>
                </a:solidFill>
              </a:rPr>
            </a:br>
            <a:r>
              <a:rPr lang="ru-RU" dirty="0">
                <a:solidFill>
                  <a:srgbClr val="FFFF00"/>
                </a:solidFill>
              </a:rPr>
              <a:t> всякий будет с тобой.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844824"/>
            <a:ext cx="8496300" cy="320228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3600" b="1" dirty="0">
                <a:solidFill>
                  <a:srgbClr val="FFFF00"/>
                </a:solidFill>
                <a:latin typeface="Garamond" pitchFamily="18" charset="0"/>
              </a:rPr>
              <a:t>«</a:t>
            </a:r>
            <a:r>
              <a:rPr lang="ru-RU" sz="3600" b="1" i="1" dirty="0">
                <a:solidFill>
                  <a:srgbClr val="FFFF00"/>
                </a:solidFill>
                <a:latin typeface="Garamond" pitchFamily="18" charset="0"/>
              </a:rPr>
              <a:t>Товарищ </a:t>
            </a:r>
            <a:r>
              <a:rPr lang="ru-RU" sz="3600" b="1" dirty="0">
                <a:solidFill>
                  <a:srgbClr val="FFFF00"/>
                </a:solidFill>
                <a:latin typeface="Garamond" pitchFamily="18" charset="0"/>
              </a:rPr>
              <a:t>- человек, близкий кому-нибудь по общности взглядов, деятельности, условий жизни…»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3600" b="1" dirty="0">
                <a:solidFill>
                  <a:srgbClr val="FFFF00"/>
                </a:solidFill>
                <a:latin typeface="Garamond" pitchFamily="18" charset="0"/>
              </a:rPr>
              <a:t> «</a:t>
            </a:r>
            <a:r>
              <a:rPr lang="ru-RU" sz="3600" b="1" i="1" dirty="0">
                <a:solidFill>
                  <a:srgbClr val="FFFF00"/>
                </a:solidFill>
                <a:latin typeface="Garamond" pitchFamily="18" charset="0"/>
              </a:rPr>
              <a:t>Друг </a:t>
            </a:r>
            <a:r>
              <a:rPr lang="ru-RU" sz="3600" b="1" dirty="0">
                <a:solidFill>
                  <a:srgbClr val="FFFF00"/>
                </a:solidFill>
                <a:latin typeface="Garamond" pitchFamily="18" charset="0"/>
              </a:rPr>
              <a:t>- тот, кто связан с кем-нибудь дружбой.»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3600" b="1" dirty="0">
                <a:solidFill>
                  <a:srgbClr val="FFFF00"/>
                </a:solidFill>
                <a:latin typeface="Garamond" pitchFamily="18" charset="0"/>
              </a:rPr>
              <a:t>«</a:t>
            </a:r>
            <a:r>
              <a:rPr lang="ru-RU" sz="4800" b="1" i="1" dirty="0">
                <a:solidFill>
                  <a:srgbClr val="FFFF00"/>
                </a:solidFill>
                <a:latin typeface="Garamond" pitchFamily="18" charset="0"/>
              </a:rPr>
              <a:t>Д</a:t>
            </a:r>
            <a:r>
              <a:rPr lang="ru-RU" sz="4800" b="1" i="1" dirty="0">
                <a:solidFill>
                  <a:srgbClr val="00B050"/>
                </a:solidFill>
                <a:latin typeface="Garamond" pitchFamily="18" charset="0"/>
              </a:rPr>
              <a:t>р</a:t>
            </a:r>
            <a:r>
              <a:rPr lang="ru-RU" sz="4800" b="1" i="1" dirty="0">
                <a:solidFill>
                  <a:schemeClr val="tx2">
                    <a:lumMod val="50000"/>
                  </a:schemeClr>
                </a:solidFill>
                <a:latin typeface="Garamond" pitchFamily="18" charset="0"/>
              </a:rPr>
              <a:t>у</a:t>
            </a:r>
            <a:r>
              <a:rPr lang="ru-RU" sz="4800" b="1" i="1" dirty="0">
                <a:solidFill>
                  <a:schemeClr val="bg1">
                    <a:lumMod val="75000"/>
                  </a:schemeClr>
                </a:solidFill>
                <a:latin typeface="Garamond" pitchFamily="18" charset="0"/>
              </a:rPr>
              <a:t>ж</a:t>
            </a:r>
            <a:r>
              <a:rPr lang="ru-RU" sz="48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Garamond" pitchFamily="18" charset="0"/>
              </a:rPr>
              <a:t>б</a:t>
            </a:r>
            <a:r>
              <a:rPr lang="ru-RU" sz="4800" b="1" i="1" dirty="0">
                <a:solidFill>
                  <a:srgbClr val="FF0000"/>
                </a:solidFill>
                <a:latin typeface="Garamond" pitchFamily="18" charset="0"/>
              </a:rPr>
              <a:t>а</a:t>
            </a:r>
            <a:r>
              <a:rPr lang="ru-RU" sz="3600" b="1" i="1" dirty="0">
                <a:solidFill>
                  <a:srgbClr val="FFFF00"/>
                </a:solidFill>
                <a:latin typeface="Garamond" pitchFamily="18" charset="0"/>
              </a:rPr>
              <a:t> </a:t>
            </a:r>
            <a:r>
              <a:rPr lang="ru-RU" sz="3600" b="1" dirty="0">
                <a:solidFill>
                  <a:srgbClr val="FFFF00"/>
                </a:solidFill>
                <a:latin typeface="Garamond" pitchFamily="18" charset="0"/>
              </a:rPr>
              <a:t>– близкие отношения, основанные на взаимном доверии, привязанности, общности интересов.»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b="1" dirty="0">
                <a:solidFill>
                  <a:srgbClr val="CC3300"/>
                </a:solidFill>
                <a:latin typeface="Garamond" pitchFamily="18" charset="0"/>
              </a:rPr>
              <a:t>                                                    </a:t>
            </a:r>
          </a:p>
        </p:txBody>
      </p:sp>
      <p:sp>
        <p:nvSpPr>
          <p:cNvPr id="14339" name="WordArt 6"/>
          <p:cNvSpPr>
            <a:spLocks noChangeArrowheads="1" noChangeShapeType="1" noTextEdit="1"/>
          </p:cNvSpPr>
          <p:nvPr/>
        </p:nvSpPr>
        <p:spPr bwMode="auto">
          <a:xfrm>
            <a:off x="2483767" y="692697"/>
            <a:ext cx="3672557" cy="100811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Кто это?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9"/>
          <p:cNvSpPr>
            <a:spLocks noChangeArrowheads="1"/>
          </p:cNvSpPr>
          <p:nvPr/>
        </p:nvSpPr>
        <p:spPr bwMode="auto">
          <a:xfrm>
            <a:off x="539750" y="428604"/>
            <a:ext cx="8351838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u="sng" dirty="0">
                <a:solidFill>
                  <a:srgbClr val="FF3300"/>
                </a:solidFill>
                <a:latin typeface="Franklin Gothic Book" pitchFamily="34" charset="0"/>
              </a:rPr>
              <a:t>Настоящий друг</a:t>
            </a:r>
            <a:r>
              <a:rPr lang="ru-RU" sz="2800" b="1" dirty="0">
                <a:solidFill>
                  <a:srgbClr val="FF3300"/>
                </a:solidFill>
                <a:latin typeface="Franklin Gothic Book" pitchFamily="34" charset="0"/>
              </a:rPr>
              <a:t>–</a:t>
            </a:r>
            <a:r>
              <a:rPr lang="ru-RU" sz="2400" b="1" dirty="0">
                <a:latin typeface="Franklin Gothic Book" pitchFamily="34" charset="0"/>
              </a:rPr>
              <a:t>  </a:t>
            </a:r>
            <a:r>
              <a:rPr lang="ru-RU" sz="2400" b="1" dirty="0">
                <a:solidFill>
                  <a:srgbClr val="FFFF00"/>
                </a:solidFill>
                <a:latin typeface="Franklin Gothic Book" pitchFamily="34" charset="0"/>
              </a:rPr>
              <a:t>это тот, кто никогда не обманывает своего друга.</a:t>
            </a:r>
          </a:p>
          <a:p>
            <a:endParaRPr lang="ru-RU" sz="2400" b="1" dirty="0">
              <a:solidFill>
                <a:schemeClr val="accent2"/>
              </a:solidFill>
              <a:latin typeface="Franklin Gothic Book" pitchFamily="34" charset="0"/>
            </a:endParaRPr>
          </a:p>
          <a:p>
            <a:r>
              <a:rPr lang="ru-RU" sz="2800" b="1" u="sng" dirty="0">
                <a:solidFill>
                  <a:srgbClr val="FF3300"/>
                </a:solidFill>
                <a:latin typeface="Franklin Gothic Book" pitchFamily="34" charset="0"/>
              </a:rPr>
              <a:t>Настоящий друг</a:t>
            </a:r>
            <a:r>
              <a:rPr lang="ru-RU" sz="2800" b="1" dirty="0">
                <a:solidFill>
                  <a:srgbClr val="FF3300"/>
                </a:solidFill>
                <a:latin typeface="Franklin Gothic Book" pitchFamily="34" charset="0"/>
              </a:rPr>
              <a:t>–</a:t>
            </a:r>
            <a:r>
              <a:rPr lang="ru-RU" sz="2800" b="1" dirty="0">
                <a:latin typeface="Franklin Gothic Book" pitchFamily="34" charset="0"/>
              </a:rPr>
              <a:t> </a:t>
            </a:r>
            <a:r>
              <a:rPr lang="ru-RU" sz="2400" b="1" dirty="0">
                <a:solidFill>
                  <a:srgbClr val="FFFF00"/>
                </a:solidFill>
                <a:latin typeface="Franklin Gothic Book" pitchFamily="34" charset="0"/>
              </a:rPr>
              <a:t>это тот, кто не пожалеет поделиться  со своим другом всем, что сам имеет.</a:t>
            </a:r>
          </a:p>
          <a:p>
            <a:endParaRPr lang="ru-RU" sz="2400" b="1" dirty="0">
              <a:solidFill>
                <a:schemeClr val="hlink"/>
              </a:solidFill>
              <a:latin typeface="Franklin Gothic Book" pitchFamily="34" charset="0"/>
            </a:endParaRPr>
          </a:p>
          <a:p>
            <a:r>
              <a:rPr lang="ru-RU" sz="2800" b="1" u="sng" dirty="0">
                <a:solidFill>
                  <a:srgbClr val="FF0000"/>
                </a:solidFill>
                <a:latin typeface="Franklin Gothic Book" pitchFamily="34" charset="0"/>
              </a:rPr>
              <a:t>Настоящий друг</a:t>
            </a:r>
            <a:r>
              <a:rPr lang="ru-RU" sz="2800" b="1" dirty="0">
                <a:solidFill>
                  <a:srgbClr val="FF0000"/>
                </a:solidFill>
                <a:latin typeface="Franklin Gothic Book" pitchFamily="34" charset="0"/>
              </a:rPr>
              <a:t>– </a:t>
            </a:r>
            <a:r>
              <a:rPr lang="ru-RU" sz="2400" b="1" dirty="0">
                <a:solidFill>
                  <a:srgbClr val="FFFF00"/>
                </a:solidFill>
                <a:latin typeface="Franklin Gothic Book" pitchFamily="34" charset="0"/>
              </a:rPr>
              <a:t>это тот, кто не станет смеяться над бедой или неудачей своего друга.</a:t>
            </a:r>
          </a:p>
          <a:p>
            <a:endParaRPr lang="ru-RU" sz="2400" b="1" dirty="0">
              <a:solidFill>
                <a:schemeClr val="tx2"/>
              </a:solidFill>
              <a:latin typeface="Franklin Gothic Book" pitchFamily="34" charset="0"/>
            </a:endParaRPr>
          </a:p>
          <a:p>
            <a:r>
              <a:rPr lang="ru-RU" sz="2800" b="1" u="sng" dirty="0">
                <a:solidFill>
                  <a:srgbClr val="FF0000"/>
                </a:solidFill>
                <a:latin typeface="Franklin Gothic Book" pitchFamily="34" charset="0"/>
              </a:rPr>
              <a:t>Настоящий друг</a:t>
            </a:r>
            <a:r>
              <a:rPr lang="ru-RU" sz="2800" b="1" dirty="0">
                <a:solidFill>
                  <a:srgbClr val="FF0000"/>
                </a:solidFill>
                <a:latin typeface="Franklin Gothic Book" pitchFamily="34" charset="0"/>
              </a:rPr>
              <a:t>– </a:t>
            </a:r>
            <a:r>
              <a:rPr lang="ru-RU" sz="2400" b="1" dirty="0">
                <a:solidFill>
                  <a:srgbClr val="FFFF00"/>
                </a:solidFill>
                <a:latin typeface="Franklin Gothic Book" pitchFamily="34" charset="0"/>
              </a:rPr>
              <a:t>это тот, с кем всегда интересно и никогда не скучно.</a:t>
            </a:r>
          </a:p>
          <a:p>
            <a:endParaRPr lang="ru-RU" sz="2400" b="1" dirty="0">
              <a:solidFill>
                <a:schemeClr val="hlink"/>
              </a:solidFill>
              <a:latin typeface="Franklin Gothic Book" pitchFamily="34" charset="0"/>
            </a:endParaRPr>
          </a:p>
          <a:p>
            <a:r>
              <a:rPr lang="ru-RU" sz="2800" b="1" u="sng" dirty="0">
                <a:solidFill>
                  <a:srgbClr val="FF0000"/>
                </a:solidFill>
                <a:latin typeface="Franklin Gothic Book" pitchFamily="34" charset="0"/>
              </a:rPr>
              <a:t>Настоящий друг</a:t>
            </a:r>
            <a:r>
              <a:rPr lang="ru-RU" sz="2800" b="1" dirty="0">
                <a:solidFill>
                  <a:srgbClr val="FF0000"/>
                </a:solidFill>
                <a:latin typeface="Franklin Gothic Book" pitchFamily="34" charset="0"/>
              </a:rPr>
              <a:t>–</a:t>
            </a:r>
            <a:r>
              <a:rPr lang="ru-RU" sz="2400" b="1" dirty="0">
                <a:latin typeface="Franklin Gothic Book" pitchFamily="34" charset="0"/>
              </a:rPr>
              <a:t> </a:t>
            </a:r>
            <a:r>
              <a:rPr lang="ru-RU" sz="2400" b="1" dirty="0">
                <a:solidFill>
                  <a:srgbClr val="FFFF00"/>
                </a:solidFill>
                <a:latin typeface="Franklin Gothic Book" pitchFamily="34" charset="0"/>
              </a:rPr>
              <a:t>это тот, кто постарается защитить от обидчика.</a:t>
            </a:r>
            <a:r>
              <a:rPr lang="ru-RU" sz="2400" dirty="0">
                <a:solidFill>
                  <a:srgbClr val="FFFF00"/>
                </a:solidFill>
                <a:latin typeface="Franklin Gothic Book" pitchFamily="34" charset="0"/>
              </a:rPr>
              <a:t> </a:t>
            </a:r>
          </a:p>
          <a:p>
            <a:endParaRPr lang="ru-RU" sz="2800" dirty="0">
              <a:latin typeface="Franklin Gothic Book" pitchFamily="34" charset="0"/>
            </a:endParaRPr>
          </a:p>
        </p:txBody>
      </p:sp>
      <p:pic>
        <p:nvPicPr>
          <p:cNvPr id="16386" name="Рисунок 3" descr="F:\CLIPART8\J034339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38" y="4857750"/>
            <a:ext cx="1438275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Рисунок 4" descr="F:\CLIPART8\J0343363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88" y="428625"/>
            <a:ext cx="2071687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Рисунок 5" descr="F:\CLIPART8\J0343361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675" y="4076700"/>
            <a:ext cx="2643188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Рисунок 7" descr="F:\CLIPART8\J0343397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86500" y="285750"/>
            <a:ext cx="2071688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WordArt 8"/>
          <p:cNvSpPr>
            <a:spLocks noChangeArrowheads="1" noChangeShapeType="1" noTextEdit="1"/>
          </p:cNvSpPr>
          <p:nvPr/>
        </p:nvSpPr>
        <p:spPr bwMode="auto">
          <a:xfrm>
            <a:off x="250825" y="2852738"/>
            <a:ext cx="8713788" cy="8651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А вы знаете пословицы о дружбе?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285784" y="1000108"/>
            <a:ext cx="750099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Нет друга – ищи, а …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-642974" y="1643050"/>
            <a:ext cx="7572428" cy="58477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cap="all" dirty="0">
                <a:ln w="0"/>
                <a:solidFill>
                  <a:schemeClr val="bg1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Друзья познаются в …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-928726" y="4357694"/>
            <a:ext cx="814393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Не имей сто рублей, а …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0" y="2214554"/>
            <a:ext cx="6357982" cy="58477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Старый друг лучше…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14348" y="214290"/>
            <a:ext cx="7715304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Закончи пословицу: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-357222" y="3571876"/>
            <a:ext cx="721523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+mn-lt"/>
              </a:rPr>
              <a:t>Человек без друзей, что …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0" y="5000636"/>
            <a:ext cx="6500826" cy="58477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Дружба не гриб, в лесу…</a:t>
            </a:r>
          </a:p>
        </p:txBody>
      </p:sp>
      <p:pic>
        <p:nvPicPr>
          <p:cNvPr id="18440" name="Picture 2" descr="H:\кАРТИНКИ\Картинки из интернета\Рисунок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7763" y="2492375"/>
            <a:ext cx="2535237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1847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71472" y="2857496"/>
            <a:ext cx="77306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Дружба – как стекло …… </a:t>
            </a:r>
            <a:endParaRPr lang="ru-RU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14290"/>
            <a:ext cx="8686800" cy="838200"/>
          </a:xfrm>
        </p:spPr>
        <p:txBody>
          <a:bodyPr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kern="1200" cap="all" dirty="0">
                <a:effectLst>
                  <a:reflection blurRad="12700" stA="48000" endA="300" endPos="55000" dir="5400000" sy="-90000" algn="bl" rotWithShape="0"/>
                </a:effectLst>
              </a:rPr>
              <a:t>А С КЕМ ВЫ ДРУЖИТЕ?!</a:t>
            </a:r>
          </a:p>
        </p:txBody>
      </p:sp>
      <p:pic>
        <p:nvPicPr>
          <p:cNvPr id="4" name="Рисунок 3" descr="F:\CLIPART6\J0297523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13" y="1857375"/>
            <a:ext cx="1928812" cy="203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F:\CLIPART6\J0297555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" y="1500188"/>
            <a:ext cx="2143125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F:\CLIPART8\J0343321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7938" y="1571625"/>
            <a:ext cx="2000250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F:\CLIPART8\J0343317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5813" y="4572000"/>
            <a:ext cx="2024062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F:\CLIPART8\J0343401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15125" y="3857625"/>
            <a:ext cx="219075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 descr="C:\Documents and Settings\Администратор\Рабочий стол\Анимации\анимашки\KIDS\AN087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357688" y="4572000"/>
            <a:ext cx="1735137" cy="201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928662" y="1357298"/>
            <a:ext cx="760209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1.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071802" y="1500174"/>
            <a:ext cx="76495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2.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715008" y="1000108"/>
            <a:ext cx="76495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3.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28596" y="4143380"/>
            <a:ext cx="76495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4.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857620" y="4214818"/>
            <a:ext cx="76495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5.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072198" y="3429000"/>
            <a:ext cx="76495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6.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70" decel="100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770" decel="100000"/>
                                        <p:tgtEl>
                                          <p:spTgt spid="512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5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7188" y="785813"/>
            <a:ext cx="8280400" cy="5592762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 typeface="Wingdings" pitchFamily="2" charset="2"/>
              <a:buNone/>
              <a:defRPr/>
            </a:pPr>
            <a:endParaRPr lang="ru-RU" sz="2600" dirty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000" b="1" dirty="0">
                <a:solidFill>
                  <a:srgbClr val="FFFF00"/>
                </a:solidFill>
              </a:rPr>
              <a:t>1. Один за всех и все за одного.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000" b="1" dirty="0">
                <a:solidFill>
                  <a:srgbClr val="FFFF00"/>
                </a:solidFill>
              </a:rPr>
              <a:t>2. Уважайте друг друга и помогайте друг другу.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000" b="1" dirty="0">
                <a:solidFill>
                  <a:srgbClr val="FFFF00"/>
                </a:solidFill>
              </a:rPr>
              <a:t>3. Радуйтесь вместе с друзьями.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000" b="1" dirty="0">
                <a:solidFill>
                  <a:srgbClr val="FFFF00"/>
                </a:solidFill>
              </a:rPr>
              <a:t>4. Не обижайте друзей и всех, кто вас окружает.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000" b="1" dirty="0">
                <a:solidFill>
                  <a:srgbClr val="FFFF00"/>
                </a:solidFill>
              </a:rPr>
              <a:t>5. Не оставляйте друзей в беде, не подводите их, не предавайте, не обманывайте, не нарушайте своих обещаний.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000" b="1" dirty="0">
                <a:solidFill>
                  <a:srgbClr val="FFFF00"/>
                </a:solidFill>
              </a:rPr>
              <a:t>6. Берегите друзей, ведь друга потерять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000" b="1" dirty="0">
                <a:solidFill>
                  <a:srgbClr val="FFFF00"/>
                </a:solidFill>
              </a:rPr>
              <a:t>    легко. Старый друг лучше новых двух.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2600" dirty="0">
              <a:solidFill>
                <a:srgbClr val="FFFF00"/>
              </a:solidFill>
            </a:endParaRPr>
          </a:p>
        </p:txBody>
      </p:sp>
      <p:sp>
        <p:nvSpPr>
          <p:cNvPr id="22530" name="WordArt 4"/>
          <p:cNvSpPr>
            <a:spLocks noChangeArrowheads="1" noChangeShapeType="1" noTextEdit="1"/>
          </p:cNvSpPr>
          <p:nvPr/>
        </p:nvSpPr>
        <p:spPr bwMode="auto">
          <a:xfrm>
            <a:off x="1857375" y="214313"/>
            <a:ext cx="4786313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b="1" i="1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Основные законы дружбы: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70" decel="100000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770" decel="100000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70" decel="100000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770" decel="100000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5" dur="770" fill="hold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770" fill="hold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770" decel="100000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770" decel="100000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6" dur="770" fill="hold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8" dur="770" fill="hold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04800" y="457200"/>
            <a:ext cx="8686800" cy="1828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endParaRPr lang="ru-RU"/>
          </a:p>
        </p:txBody>
      </p:sp>
      <p:pic>
        <p:nvPicPr>
          <p:cNvPr id="23554" name="Picture 5" descr="24028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908050"/>
            <a:ext cx="8686799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Облака">
  <a:themeElements>
    <a:clrScheme name="Облака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Обла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блака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блака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Clouds</Template>
  <TotalTime>611</TotalTime>
  <Words>380</Words>
  <Application>Microsoft Office PowerPoint</Application>
  <PresentationFormat>Экран (4:3)</PresentationFormat>
  <Paragraphs>41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Arial</vt:lpstr>
      <vt:lpstr>Calibri</vt:lpstr>
      <vt:lpstr>Courier New</vt:lpstr>
      <vt:lpstr>Franklin Gothic Book</vt:lpstr>
      <vt:lpstr>Garamond</vt:lpstr>
      <vt:lpstr>Impact</vt:lpstr>
      <vt:lpstr>Wingdings</vt:lpstr>
      <vt:lpstr>Облака</vt:lpstr>
      <vt:lpstr> Муниципальное дошкольное образовательное бюджетное учреждение  «Муринский детский сад комбинированного вида № 3»  (МДОБУ «Муринский ДСКВ № 3»)    Беседа с обучающимися на тему:  «Поговорим о дружбе»                                                Составитель:                                                                                                       Слезовская Юлия Игоревна,                                                                                                                           педагог-психолог   Ленинградская область Всеволожский район г. Мурино 2024 год</vt:lpstr>
      <vt:lpstr> Народная мудрость :   Настоящий друг с тобой,  когда ты не прав.      Когда ты прав,  всякий будет с тобой. </vt:lpstr>
      <vt:lpstr>Презентация PowerPoint</vt:lpstr>
      <vt:lpstr>Презентация PowerPoint</vt:lpstr>
      <vt:lpstr>Презентация PowerPoint</vt:lpstr>
      <vt:lpstr>Презентация PowerPoint</vt:lpstr>
      <vt:lpstr>А С КЕМ ВЫ ДРУЖИТЕ?!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Виолетта Мицык</cp:lastModifiedBy>
  <cp:revision>75</cp:revision>
  <dcterms:created xsi:type="dcterms:W3CDTF">2009-01-11T07:29:29Z</dcterms:created>
  <dcterms:modified xsi:type="dcterms:W3CDTF">2024-09-04T11:08:51Z</dcterms:modified>
</cp:coreProperties>
</file>