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67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2" y="254"/>
      </p:cViewPr>
      <p:guideLst>
        <p:guide orient="horz" pos="20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23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147" y="155276"/>
            <a:ext cx="10584611" cy="87989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altLang="en-US" sz="1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Муниципальное дошкольное образовательное бюджетное </a:t>
            </a:r>
            <a:r>
              <a:rPr lang="ru-RU" altLang="en-US" sz="1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учреждение</a:t>
            </a:r>
            <a:br>
              <a:rPr lang="ru-RU" altLang="en-US" sz="1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«Муринский детский сад комбинированного вида №3»</a:t>
            </a:r>
            <a:br>
              <a:rPr lang="ru-RU" altLang="en-US" sz="1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(МДОБУ «Муринский ДСКВ№3»)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906438"/>
            <a:ext cx="9144000" cy="4951562"/>
          </a:xfrm>
        </p:spPr>
        <p:txBody>
          <a:bodyPr>
            <a:normAutofit fontScale="90000" lnSpcReduction="10000"/>
          </a:bodyPr>
          <a:lstStyle/>
          <a:p>
            <a:pPr algn="l">
              <a:lnSpc>
                <a:spcPct val="90000"/>
              </a:lnSpc>
            </a:pPr>
            <a:r>
              <a:rPr lang="ru-RU" altLang="en-US" sz="7200" b="1" dirty="0">
                <a:solidFill>
                  <a:srgbClr val="00B050"/>
                </a:solidFill>
              </a:rPr>
              <a:t> </a:t>
            </a:r>
            <a:r>
              <a:rPr lang="ru-RU" altLang="en-US" sz="7200" b="1" dirty="0" smtClean="0">
                <a:solidFill>
                  <a:srgbClr val="00B050"/>
                </a:solidFill>
              </a:rPr>
              <a:t>       </a:t>
            </a:r>
            <a:r>
              <a:rPr lang="ru-RU" altLang="en-US" sz="7200" b="1" u="sng" dirty="0" smtClean="0">
                <a:solidFill>
                  <a:srgbClr val="00B050"/>
                </a:solidFill>
              </a:rPr>
              <a:t>итоги</a:t>
            </a:r>
            <a:endParaRPr lang="ru-RU" altLang="en-US" sz="7200" b="1" u="sng" dirty="0">
              <a:solidFill>
                <a:srgbClr val="00B050"/>
              </a:solidFill>
            </a:endParaRPr>
          </a:p>
          <a:p>
            <a:pPr algn="l"/>
            <a:r>
              <a:rPr lang="ru-RU" altLang="en-US" sz="7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</a:t>
            </a:r>
            <a:r>
              <a:rPr lang="ru-RU" altLang="en-US" sz="7200" b="1" u="sng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за</a:t>
            </a:r>
          </a:p>
          <a:p>
            <a:pPr algn="l"/>
            <a:r>
              <a:rPr lang="ru-RU" altLang="en-US" sz="72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</a:t>
            </a:r>
            <a:r>
              <a:rPr lang="ru-RU" altLang="en-US" sz="7200" b="1" u="sng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ноябрь</a:t>
            </a:r>
          </a:p>
          <a:p>
            <a:r>
              <a:rPr lang="ru-RU" altLang="en-US" sz="6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ru-RU" sz="6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altLang="en-US" sz="6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ru-RU" altLang="en-US" sz="60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6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7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г.</a:t>
            </a:r>
            <a:r>
              <a:rPr lang="en-US" altLang="ru-RU" sz="27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7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Мурино</a:t>
            </a:r>
          </a:p>
          <a:p>
            <a:r>
              <a:rPr lang="ru-RU" altLang="en-US" sz="27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7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2022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скругленным углом 2"/>
          <p:cNvSpPr/>
          <p:nvPr/>
        </p:nvSpPr>
        <p:spPr>
          <a:xfrm>
            <a:off x="1595887" y="219962"/>
            <a:ext cx="8479765" cy="2292985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rgbClr val="FF0000"/>
                </a:solidFill>
              </a:rPr>
              <a:t>Логопеды</a:t>
            </a:r>
          </a:p>
          <a:p>
            <a:pPr algn="ctr"/>
            <a:r>
              <a:rPr lang="ru-RU" altLang="en-US" b="1" dirty="0">
                <a:solidFill>
                  <a:srgbClr val="FF0000"/>
                </a:solidFill>
              </a:rPr>
              <a:t>Провели мероприятие в группах «Цветочки», «</a:t>
            </a:r>
            <a:r>
              <a:rPr lang="ru-RU" altLang="en-US" b="1" dirty="0" err="1">
                <a:solidFill>
                  <a:srgbClr val="FF0000"/>
                </a:solidFill>
              </a:rPr>
              <a:t>Василечки</a:t>
            </a:r>
            <a:r>
              <a:rPr lang="ru-RU" altLang="en-US" b="1" dirty="0">
                <a:solidFill>
                  <a:srgbClr val="FF0000"/>
                </a:solidFill>
              </a:rPr>
              <a:t>» на тему-</a:t>
            </a:r>
          </a:p>
          <a:p>
            <a:pPr algn="ctr"/>
            <a:r>
              <a:rPr lang="ru-RU" altLang="en-US" b="1" dirty="0">
                <a:solidFill>
                  <a:srgbClr val="FF0000"/>
                </a:solidFill>
              </a:rPr>
              <a:t> «Я ИМЕЮ ПРАВО». Дети узнали о своих правах и активно отвечали на вопросы педагогов. Ответы детей представлены в </a:t>
            </a:r>
            <a:r>
              <a:rPr lang="ru-RU" altLang="en-US" b="1" dirty="0" err="1">
                <a:solidFill>
                  <a:srgbClr val="FF0000"/>
                </a:solidFill>
              </a:rPr>
              <a:t>видеоформате</a:t>
            </a:r>
            <a:r>
              <a:rPr lang="ru-RU" alt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1" name="Рисунок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861" y="2860040"/>
            <a:ext cx="4969440" cy="282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2195" y="2860040"/>
            <a:ext cx="4940678" cy="2824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55276" y="220345"/>
            <a:ext cx="2695240" cy="586990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Обучающийся группы компенсирующей направленности "</a:t>
            </a:r>
            <a:r>
              <a:rPr lang="ru-RU" altLang="en-US" dirty="0" err="1"/>
              <a:t>Василечки</a:t>
            </a:r>
            <a:r>
              <a:rPr lang="ru-RU" altLang="en-US" dirty="0"/>
              <a:t>" </a:t>
            </a:r>
            <a:r>
              <a:rPr lang="ru-RU" altLang="en-US" dirty="0" err="1"/>
              <a:t>Анцупов</a:t>
            </a:r>
            <a:r>
              <a:rPr lang="ru-RU" altLang="en-US" dirty="0"/>
              <a:t> Тимур принял участие в конкурсе, посвященный Дню матери "Загляните в мамины глаза". Автор стихотворения: учитель-логопед Андрианова Ольга Сергеевна.</a:t>
            </a:r>
          </a:p>
        </p:txBody>
      </p:sp>
      <p:pic>
        <p:nvPicPr>
          <p:cNvPr id="19" name="Рисунок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326" y="296245"/>
            <a:ext cx="5404190" cy="295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1773" y="3878211"/>
            <a:ext cx="4942936" cy="277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835140" y="810260"/>
            <a:ext cx="5054600" cy="562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27 ноября - Всероссийский день Матери! Цель праздника – поддержать традиции бережного отношения к женщине, закрепить семейные устои, особо отметить значение в нашей жизни главного человека – Матери.     </a:t>
            </a:r>
          </a:p>
          <a:p>
            <a:pPr algn="ctr"/>
            <a:r>
              <a:rPr lang="ru-RU" altLang="en-US" dirty="0"/>
              <a:t> В группе  «Цветочки –</a:t>
            </a:r>
            <a:r>
              <a:rPr lang="ru-RU" altLang="en-US" dirty="0" err="1"/>
              <a:t>Василечки</a:t>
            </a:r>
            <a:r>
              <a:rPr lang="ru-RU" altLang="en-US" dirty="0"/>
              <a:t>» была оформлена выставка рисунков «Моя мама -  </a:t>
            </a:r>
            <a:r>
              <a:rPr lang="ru-RU" altLang="en-US" dirty="0" smtClean="0"/>
              <a:t>самая»</a:t>
            </a:r>
            <a:endParaRPr lang="ru-RU" altLang="en-US" dirty="0"/>
          </a:p>
        </p:txBody>
      </p:sp>
      <p:pic>
        <p:nvPicPr>
          <p:cNvPr id="6" name="Объект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580" y="133770"/>
            <a:ext cx="5377084" cy="3025671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4952" y="3553040"/>
            <a:ext cx="5281894" cy="3123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6212" y="2898475"/>
            <a:ext cx="11335109" cy="12460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8000" dirty="0">
                <a:latin typeface="Times New Roman" panose="02020603050405020304" charset="0"/>
                <a:cs typeface="Times New Roman" panose="02020603050405020304" charset="0"/>
              </a:rPr>
              <a:t>Спасибо за </a:t>
            </a:r>
            <a:r>
              <a:rPr lang="ru-RU" altLang="en-US" sz="8000" dirty="0" smtClean="0">
                <a:latin typeface="Times New Roman" panose="02020603050405020304" charset="0"/>
                <a:cs typeface="Times New Roman" panose="02020603050405020304" charset="0"/>
              </a:rPr>
              <a:t>внимание!</a:t>
            </a:r>
            <a:endParaRPr lang="ru-RU" altLang="en-US" sz="8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844790" y="1902460"/>
            <a:ext cx="4347210" cy="480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преддверии праздника "День матери" в группе "Грибочки" прошёл мастер-класс. Дети совместно со своими мамами делали открытку. </a:t>
            </a:r>
          </a:p>
          <a:p>
            <a:pPr algn="ctr"/>
            <a:r>
              <a:rPr lang="ru-RU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Цель мастер-класса- воспитать любовь и уважение к матери, чувство </a:t>
            </a:r>
            <a:r>
              <a:rPr lang="ru-RU" altLang="en-US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благодарности, Способствовать 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сближению детей и родителей, развитию положительных эмоций, чувства взаимопомощи.</a:t>
            </a:r>
          </a:p>
        </p:txBody>
      </p:sp>
      <p:pic>
        <p:nvPicPr>
          <p:cNvPr id="102" name="Замещающее содержимое 10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9597" y="3549015"/>
            <a:ext cx="2856230" cy="1443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Замещающее содержимое 102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399372" y="5179695"/>
            <a:ext cx="2869565" cy="1523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156845" y="1902460"/>
            <a:ext cx="2817495" cy="1459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521570" y="284672"/>
            <a:ext cx="5282445" cy="25275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В </a:t>
            </a:r>
            <a:r>
              <a:rPr lang="ru-RU" altLang="en-US" dirty="0" smtClean="0"/>
              <a:t>ноябре, </a:t>
            </a:r>
            <a:r>
              <a:rPr lang="ru-RU" altLang="en-US" dirty="0"/>
              <a:t>ребята в группе "</a:t>
            </a:r>
            <a:r>
              <a:rPr lang="ru-RU" altLang="en-US" dirty="0" smtClean="0"/>
              <a:t>Грибочки«, </a:t>
            </a:r>
            <a:r>
              <a:rPr lang="ru-RU" altLang="en-US" dirty="0"/>
              <a:t>уделили внимание </a:t>
            </a:r>
            <a:r>
              <a:rPr lang="ru-RU" altLang="en-US" dirty="0" smtClean="0"/>
              <a:t>к творческому </a:t>
            </a:r>
            <a:r>
              <a:rPr lang="ru-RU" altLang="en-US" dirty="0"/>
              <a:t>подходу в выполнении различного рода заданий. Детям давались знания, умения и навыки по технике оригами</a:t>
            </a:r>
            <a:r>
              <a:rPr lang="ru-RU" altLang="en-US" dirty="0" smtClean="0"/>
              <a:t>. На занятии </a:t>
            </a:r>
            <a:r>
              <a:rPr lang="ru-RU" altLang="en-US" dirty="0"/>
              <a:t>ребята развивали способность к концентрации внимания и точности в технике выполнения. </a:t>
            </a:r>
            <a:r>
              <a:rPr lang="ru-RU" altLang="en-US" dirty="0" smtClean="0"/>
              <a:t>Занятие прошло на «Ура!», дети </a:t>
            </a:r>
            <a:r>
              <a:rPr lang="ru-RU" altLang="en-US" dirty="0"/>
              <a:t>были очень довольны, получили много положительных эмоций.</a:t>
            </a:r>
          </a:p>
        </p:txBody>
      </p:sp>
      <p:pic>
        <p:nvPicPr>
          <p:cNvPr id="3" name="Замещающее содержимое 2" descr="20221114_17194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20241" y="3162210"/>
            <a:ext cx="2402815" cy="2198477"/>
          </a:xfrm>
          <a:prstGeom prst="rect">
            <a:avLst/>
          </a:prstGeom>
        </p:spPr>
      </p:pic>
      <p:pic>
        <p:nvPicPr>
          <p:cNvPr id="5" name="Замещающее содержимое 4" descr="20221114_17185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467" y="327804"/>
            <a:ext cx="3105276" cy="2533257"/>
          </a:xfrm>
          <a:prstGeom prst="rect">
            <a:avLst/>
          </a:prstGeom>
        </p:spPr>
      </p:pic>
      <p:pic>
        <p:nvPicPr>
          <p:cNvPr id="7" name="Изображение 6" descr="20221114_1559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4" y="4364966"/>
            <a:ext cx="2967021" cy="2341909"/>
          </a:xfrm>
          <a:prstGeom prst="rect">
            <a:avLst/>
          </a:prstGeom>
        </p:spPr>
      </p:pic>
      <p:pic>
        <p:nvPicPr>
          <p:cNvPr id="8" name="Изображение 7" descr="20221114_1718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2" y="4261449"/>
            <a:ext cx="3167272" cy="2341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вершение 4"/>
          <p:cNvSpPr/>
          <p:nvPr/>
        </p:nvSpPr>
        <p:spPr>
          <a:xfrm>
            <a:off x="4089400" y="236855"/>
            <a:ext cx="8102600" cy="3161953"/>
          </a:xfrm>
          <a:prstGeom prst="flowChartTerminator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 В </a:t>
            </a:r>
            <a:r>
              <a:rPr lang="ru-RU" altLang="en-US" dirty="0" smtClean="0"/>
              <a:t>группе «Цветочки-</a:t>
            </a:r>
            <a:r>
              <a:rPr lang="ru-RU" altLang="en-US" dirty="0" err="1" smtClean="0"/>
              <a:t>Василёчки</a:t>
            </a:r>
            <a:r>
              <a:rPr lang="ru-RU" altLang="en-US" dirty="0"/>
              <a:t>» прошло развлечение </a:t>
            </a:r>
            <a:r>
              <a:rPr lang="ru-RU" altLang="en-US" dirty="0" smtClean="0"/>
              <a:t>на</a:t>
            </a:r>
          </a:p>
          <a:p>
            <a:pPr algn="ctr"/>
            <a:r>
              <a:rPr lang="ru-RU" altLang="en-US" dirty="0" smtClean="0"/>
              <a:t> </a:t>
            </a:r>
            <a:r>
              <a:rPr lang="ru-RU" altLang="en-US" dirty="0"/>
              <a:t>тему: « Русские посиделки».  </a:t>
            </a:r>
          </a:p>
          <a:p>
            <a:pPr algn="ctr"/>
            <a:r>
              <a:rPr lang="ru-RU" altLang="en-US" dirty="0" smtClean="0"/>
              <a:t>Цель - </a:t>
            </a:r>
            <a:r>
              <a:rPr lang="ru-RU" altLang="en-US" dirty="0"/>
              <a:t>формирование знаний о жанрах русского народного творчества. </a:t>
            </a:r>
          </a:p>
          <a:p>
            <a:pPr algn="ctr"/>
            <a:r>
              <a:rPr lang="ru-RU" altLang="en-US" dirty="0" smtClean="0"/>
              <a:t>Задачи: 1)расширить </a:t>
            </a:r>
            <a:r>
              <a:rPr lang="ru-RU" altLang="en-US" dirty="0"/>
              <a:t>представление о родной стране, о народных праздниках</a:t>
            </a:r>
            <a:r>
              <a:rPr lang="ru-RU" altLang="en-US" dirty="0" smtClean="0"/>
              <a:t>. 2</a:t>
            </a:r>
            <a:r>
              <a:rPr lang="ru-RU" altLang="en-US" dirty="0"/>
              <a:t>) Познакомить детей с народными традициями и обычаями  русского народа. 3) Развить интерес к крестьянскому быту, русскому народному </a:t>
            </a:r>
            <a:r>
              <a:rPr lang="ru-RU" altLang="en-US" dirty="0" err="1" smtClean="0"/>
              <a:t>фольклёру</a:t>
            </a:r>
            <a:r>
              <a:rPr lang="ru-RU" altLang="en-US" dirty="0"/>
              <a:t>.</a:t>
            </a:r>
          </a:p>
          <a:p>
            <a:pPr algn="ctr"/>
            <a:r>
              <a:rPr lang="ru-RU" altLang="en-US" dirty="0"/>
              <a:t>В ходе развлечения дети познакомились со старинной утварью, разучивали пословицы, поговорки, отгадывали загадки, читали русские народные сказки, рассматривая иллюстраций к ним. </a:t>
            </a:r>
            <a:r>
              <a:rPr lang="ru-RU" altLang="en-US" dirty="0" smtClean="0"/>
              <a:t>Ребята </a:t>
            </a:r>
            <a:r>
              <a:rPr lang="ru-RU" altLang="en-US" dirty="0"/>
              <a:t>поиграли в русские народные игры и поводили хоровод.</a:t>
            </a:r>
          </a:p>
        </p:txBody>
      </p:sp>
      <p:pic>
        <p:nvPicPr>
          <p:cNvPr id="6" name="Рисунок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66" y="236855"/>
            <a:ext cx="3705776" cy="2783184"/>
          </a:xfrm>
          <a:prstGeom prst="rect">
            <a:avLst/>
          </a:prstGeom>
          <a:noFill/>
        </p:spPr>
      </p:pic>
      <p:pic>
        <p:nvPicPr>
          <p:cNvPr id="7" name="Рисунок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679" y="3427855"/>
            <a:ext cx="5149969" cy="3298572"/>
          </a:xfrm>
          <a:prstGeom prst="rect">
            <a:avLst/>
          </a:prstGeom>
          <a:noFill/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66" y="3427854"/>
            <a:ext cx="5003944" cy="32985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ссылка на другую страницу 4"/>
          <p:cNvSpPr/>
          <p:nvPr/>
        </p:nvSpPr>
        <p:spPr>
          <a:xfrm>
            <a:off x="688400" y="381875"/>
            <a:ext cx="2718435" cy="3094355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В ноябре в группе «Цветочки-Василечки» проводились нетрадиционные занятия</a:t>
            </a:r>
          </a:p>
          <a:p>
            <a:pPr algn="ctr"/>
            <a:r>
              <a:rPr lang="ru-RU" altLang="en-US">
                <a:solidFill>
                  <a:schemeClr val="tx1"/>
                </a:solidFill>
              </a:rPr>
              <a:t>- Рисование . «Осенняя береза». Техника «Мятой бумаги». В этом занятии ребята развивали мелкую моторику рук</a:t>
            </a:r>
          </a:p>
        </p:txBody>
      </p:sp>
      <p:pic>
        <p:nvPicPr>
          <p:cNvPr id="7" name="Рисунок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381" y="3847381"/>
            <a:ext cx="4143951" cy="2691849"/>
          </a:xfrm>
          <a:prstGeom prst="rect">
            <a:avLst/>
          </a:prstGeom>
          <a:noFill/>
        </p:spPr>
      </p:pic>
      <p:pic>
        <p:nvPicPr>
          <p:cNvPr id="8" name="Рисунок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88" y="381875"/>
            <a:ext cx="4080293" cy="2736634"/>
          </a:xfrm>
          <a:prstGeom prst="rect">
            <a:avLst/>
          </a:prstGeom>
          <a:noFill/>
        </p:spPr>
      </p:pic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9291" y="3847381"/>
            <a:ext cx="4237630" cy="26918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3726611" y="295011"/>
            <a:ext cx="4495686" cy="321564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err="1" smtClean="0"/>
              <a:t>Пластилинография</a:t>
            </a:r>
            <a:r>
              <a:rPr lang="ru-RU" altLang="en-US" dirty="0" smtClean="0"/>
              <a:t> «Веточка </a:t>
            </a:r>
            <a:r>
              <a:rPr lang="ru-RU" altLang="en-US" dirty="0"/>
              <a:t>рябины». Задачи: 1) развивать мелкую моторику рук. </a:t>
            </a:r>
            <a:endParaRPr lang="ru-RU" altLang="en-US" dirty="0" smtClean="0"/>
          </a:p>
          <a:p>
            <a:pPr algn="ctr"/>
            <a:r>
              <a:rPr lang="ru-RU" altLang="en-US" dirty="0" smtClean="0"/>
              <a:t>2</a:t>
            </a:r>
            <a:r>
              <a:rPr lang="ru-RU" altLang="en-US" dirty="0"/>
              <a:t>) продолжать обучать детей нетрадиционным техникам работы с пластилином. </a:t>
            </a:r>
          </a:p>
        </p:txBody>
      </p:sp>
      <p:pic>
        <p:nvPicPr>
          <p:cNvPr id="10" name="Рисунок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045" y="1043304"/>
            <a:ext cx="3184705" cy="2357115"/>
          </a:xfrm>
          <a:prstGeom prst="rect">
            <a:avLst/>
          </a:prstGeom>
          <a:noFill/>
        </p:spPr>
      </p:pic>
      <p:pic>
        <p:nvPicPr>
          <p:cNvPr id="11" name="Рисунок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1704" y="1016000"/>
            <a:ext cx="3350777" cy="2313796"/>
          </a:xfrm>
          <a:prstGeom prst="rect">
            <a:avLst/>
          </a:prstGeom>
          <a:noFill/>
        </p:spPr>
      </p:pic>
      <p:pic>
        <p:nvPicPr>
          <p:cNvPr id="12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1892" y="3818651"/>
            <a:ext cx="4245705" cy="27719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664899" y="3338423"/>
            <a:ext cx="9031856" cy="322668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chemeClr val="tx1"/>
                </a:solidFill>
              </a:rPr>
              <a:t>Рисование трубочками «Любимое животное».</a:t>
            </a:r>
          </a:p>
          <a:p>
            <a:pPr algn="ctr"/>
            <a:r>
              <a:rPr lang="ru-RU" altLang="en-US" b="1" dirty="0">
                <a:solidFill>
                  <a:schemeClr val="tx1"/>
                </a:solidFill>
              </a:rPr>
              <a:t> Задачи: 1)познакомить детей с новым видом нетрадиционной техники рисования « </a:t>
            </a:r>
            <a:r>
              <a:rPr lang="ru-RU" altLang="en-US" b="1" dirty="0" err="1">
                <a:solidFill>
                  <a:schemeClr val="tx1"/>
                </a:solidFill>
              </a:rPr>
              <a:t>кляксография</a:t>
            </a:r>
            <a:r>
              <a:rPr lang="ru-RU" altLang="en-US" b="1" dirty="0">
                <a:solidFill>
                  <a:schemeClr val="tx1"/>
                </a:solidFill>
              </a:rPr>
              <a:t>». </a:t>
            </a:r>
            <a:endParaRPr lang="ru-RU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ru-RU" altLang="en-US" b="1" dirty="0" smtClean="0">
                <a:solidFill>
                  <a:schemeClr val="tx1"/>
                </a:solidFill>
              </a:rPr>
              <a:t>2</a:t>
            </a:r>
            <a:r>
              <a:rPr lang="ru-RU" altLang="en-US" b="1" dirty="0">
                <a:solidFill>
                  <a:schemeClr val="tx1"/>
                </a:solidFill>
              </a:rPr>
              <a:t>) Познакомить с методом рисования при помощи трубочки и методом </a:t>
            </a:r>
            <a:r>
              <a:rPr lang="ru-RU" altLang="en-US" b="1" dirty="0" err="1">
                <a:solidFill>
                  <a:schemeClr val="tx1"/>
                </a:solidFill>
              </a:rPr>
              <a:t>дорисовывания</a:t>
            </a:r>
            <a:r>
              <a:rPr lang="ru-RU" altLang="en-US" b="1" dirty="0">
                <a:solidFill>
                  <a:schemeClr val="tx1"/>
                </a:solidFill>
              </a:rPr>
              <a:t> при помощи ватных палочек. </a:t>
            </a:r>
            <a:endParaRPr lang="ru-RU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ru-RU" altLang="en-US" b="1" dirty="0" smtClean="0">
                <a:solidFill>
                  <a:schemeClr val="tx1"/>
                </a:solidFill>
              </a:rPr>
              <a:t>3)Развить </a:t>
            </a:r>
            <a:r>
              <a:rPr lang="ru-RU" altLang="en-US" b="1" dirty="0">
                <a:solidFill>
                  <a:schemeClr val="tx1"/>
                </a:solidFill>
              </a:rPr>
              <a:t>чувство композиции. </a:t>
            </a:r>
          </a:p>
        </p:txBody>
      </p:sp>
      <p:pic>
        <p:nvPicPr>
          <p:cNvPr id="13" name="Рисунок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72" y="130018"/>
            <a:ext cx="3430078" cy="2583337"/>
          </a:xfrm>
          <a:prstGeom prst="rect">
            <a:avLst/>
          </a:prstGeom>
          <a:noFill/>
        </p:spPr>
      </p:pic>
      <p:pic>
        <p:nvPicPr>
          <p:cNvPr id="14" name="Рисунок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89" y="130018"/>
            <a:ext cx="3680819" cy="2556247"/>
          </a:xfrm>
          <a:prstGeom prst="rect">
            <a:avLst/>
          </a:prstGeom>
          <a:noFill/>
        </p:spPr>
      </p:pic>
      <p:pic>
        <p:nvPicPr>
          <p:cNvPr id="15" name="Рисунок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6197" y="191279"/>
            <a:ext cx="3062174" cy="23035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61950" y="312420"/>
            <a:ext cx="3349625" cy="6373052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smtClean="0"/>
              <a:t>Техника </a:t>
            </a:r>
            <a:r>
              <a:rPr lang="ru-RU" altLang="en-US" dirty="0"/>
              <a:t>«Оригами» </a:t>
            </a:r>
            <a:endParaRPr lang="ru-RU" altLang="en-US" dirty="0" smtClean="0"/>
          </a:p>
          <a:p>
            <a:pPr algn="ctr"/>
            <a:r>
              <a:rPr lang="ru-RU" altLang="en-US" dirty="0" smtClean="0"/>
              <a:t>В </a:t>
            </a:r>
            <a:r>
              <a:rPr lang="ru-RU" altLang="en-US" dirty="0"/>
              <a:t>процессе изготовления </a:t>
            </a:r>
            <a:r>
              <a:rPr lang="ru-RU" altLang="en-US" dirty="0" smtClean="0"/>
              <a:t>поделки, дети </a:t>
            </a:r>
            <a:r>
              <a:rPr lang="ru-RU" altLang="en-US" dirty="0"/>
              <a:t>изучают новые формы, цвета, простейшие геометрические фигуры. Происходит знакомство с новыми терминами: квадрат, треугольник, угол, сторона. Тренировка мелкой моторики рук повышает работоспособность мозга, развивает мыслительный процесс, готовит руку ребенка к письму. Работа обеими руками активизирует два полушария головного мозга. При этом развиваются творческие способности.</a:t>
            </a:r>
          </a:p>
        </p:txBody>
      </p:sp>
      <p:pic>
        <p:nvPicPr>
          <p:cNvPr id="31" name="Рисунок 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3065" y="161928"/>
            <a:ext cx="2715320" cy="2433952"/>
          </a:xfrm>
          <a:prstGeom prst="rect">
            <a:avLst/>
          </a:prstGeom>
          <a:noFill/>
        </p:spPr>
      </p:pic>
      <p:pic>
        <p:nvPicPr>
          <p:cNvPr id="32" name="Рисунок 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0203" y="161928"/>
            <a:ext cx="2948081" cy="2495008"/>
          </a:xfrm>
          <a:prstGeom prst="rect">
            <a:avLst/>
          </a:prstGeom>
          <a:noFill/>
        </p:spPr>
      </p:pic>
      <p:pic>
        <p:nvPicPr>
          <p:cNvPr id="35" name="Рисунок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1649" y="3793887"/>
            <a:ext cx="2769227" cy="2814679"/>
          </a:xfrm>
          <a:prstGeom prst="rect">
            <a:avLst/>
          </a:prstGeom>
          <a:noFill/>
        </p:spPr>
      </p:pic>
      <p:pic>
        <p:nvPicPr>
          <p:cNvPr id="36" name="Рисунок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4474" y="3873259"/>
            <a:ext cx="3187085" cy="2735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68670" y="252095"/>
            <a:ext cx="5523230" cy="55816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/>
              <a:t>21 ноября у групп «Цветочки-Василечки» совместно с педагогами-психологами Попковой А.Н. и Кисиленко Ю.И., состоялось мероприятие на тему: «Я ИМЕЮ ПРАВО».</a:t>
            </a:r>
          </a:p>
          <a:p>
            <a:pPr algn="ctr"/>
            <a:r>
              <a:rPr lang="ru-RU" altLang="en-US"/>
              <a:t>Детки ознакомились со своими правами (право на имя, медицинскую помощь, право на жизнь, семью, развитие и т.д.), с помощью игр («Запрещается-Разрешается», «Сказка ложь, да в ней намёк»), викторин, видеоролика («Азбука прав ребёнка»). Во время проведения мероприятия, все детки активно принимали участие. В завершении закрепили знания о своих правах практической частью, а именно совместной работой «Цветик-семицветик». Каждая группа получила «БЛАГОДАРНОСТЬ» за участие! </a:t>
            </a:r>
          </a:p>
        </p:txBody>
      </p:sp>
      <p:pic>
        <p:nvPicPr>
          <p:cNvPr id="7" name="Рисунок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915" y="262255"/>
            <a:ext cx="371856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915" y="3663950"/>
            <a:ext cx="3717925" cy="30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576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Times New Roman</vt:lpstr>
      <vt:lpstr>Office Theme</vt:lpstr>
      <vt:lpstr>Муниципальное дошкольное образовательное бюджетное учреждение  «Муринский детский сад комбинированного вида №3» (МДОБУ «Муринский ДСКВ№3»)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Виолетта Мицык</dc:creator>
  <cp:lastModifiedBy>Виолетта Мицык</cp:lastModifiedBy>
  <cp:revision>8</cp:revision>
  <dcterms:created xsi:type="dcterms:W3CDTF">2022-11-28T19:52:00Z</dcterms:created>
  <dcterms:modified xsi:type="dcterms:W3CDTF">2022-12-06T09:27:27Z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1049-11.2.0.11417</vt:lpwstr>
  </property>
  <property fmtid="{D5CDD505-2E9C-101B-9397-08002B2CF9AE}" pid="3" name="ICV">
    <vt:lpwstr>18EBEACA02CD4FF3833256AF1B3361E6</vt:lpwstr>
  </property>
</Properties>
</file>