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715" y="48"/>
      </p:cViewPr>
      <p:guideLst>
        <p:guide orient="horz" pos="217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45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9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6340" y="193040"/>
            <a:ext cx="6795770" cy="880745"/>
          </a:xfrm>
        </p:spPr>
        <p:txBody>
          <a:bodyPr>
            <a:normAutofit fontScale="90000"/>
          </a:bodyPr>
          <a:lstStyle/>
          <a:p>
            <a:r>
              <a:rPr lang="ru-RU" altLang="en-US" sz="1780" dirty="0">
                <a:latin typeface="Times New Roman" panose="02020603050405020304" charset="0"/>
                <a:cs typeface="Times New Roman" panose="02020603050405020304" charset="0"/>
              </a:rPr>
              <a:t>Муниципальное дошкольное образовательное бюджетное учреждение </a:t>
            </a:r>
            <a:br>
              <a:rPr lang="ru-RU" altLang="en-US" sz="178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1780" dirty="0">
                <a:latin typeface="Times New Roman" panose="02020603050405020304" charset="0"/>
                <a:cs typeface="Times New Roman" panose="02020603050405020304" charset="0"/>
              </a:rPr>
              <a:t>Муринский детский сад комбинированного вида №3</a:t>
            </a:r>
            <a:br>
              <a:rPr lang="ru-RU" altLang="en-US" sz="178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1780" dirty="0">
                <a:latin typeface="Times New Roman" panose="02020603050405020304" charset="0"/>
                <a:cs typeface="Times New Roman" panose="02020603050405020304" charset="0"/>
              </a:rPr>
              <a:t>(«Муринский ДСКВ №3»)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44166" y="5926642"/>
            <a:ext cx="2662555" cy="10737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Мурино</a:t>
            </a:r>
          </a:p>
          <a:p>
            <a:pPr>
              <a:lnSpc>
                <a:spcPct val="100000"/>
              </a:lnSpc>
            </a:pPr>
            <a:r>
              <a:rPr lang="ru-RU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373513"/>
            <a:ext cx="9000565" cy="7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6600" dirty="0" smtClean="0">
                <a:latin typeface="Times New Roman" panose="02020603050405020304" charset="0"/>
                <a:cs typeface="Times New Roman" panose="02020603050405020304" charset="0"/>
              </a:rPr>
              <a:t>Итоговые мероприятия</a:t>
            </a:r>
            <a:endParaRPr lang="ru-RU" altLang="en-US" sz="6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35097" y="4171073"/>
            <a:ext cx="1130935" cy="69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6600" dirty="0">
                <a:latin typeface="Times New Roman" panose="02020603050405020304" charset="0"/>
                <a:cs typeface="Times New Roman" panose="02020603050405020304" charset="0"/>
              </a:rPr>
              <a:t>за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23475" y="4896243"/>
            <a:ext cx="2584096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6600" dirty="0">
                <a:latin typeface="Times New Roman" panose="02020603050405020304" charset="0"/>
                <a:cs typeface="Times New Roman" panose="02020603050405020304" charset="0"/>
              </a:rPr>
              <a:t>январь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4855" y="1207210"/>
            <a:ext cx="4813935" cy="494919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/>
              <a:t>В января в </a:t>
            </a:r>
            <a:r>
              <a:rPr lang="ru-RU" altLang="en-US" dirty="0" smtClean="0"/>
              <a:t>группах </a:t>
            </a:r>
            <a:r>
              <a:rPr lang="ru-RU" altLang="en-US" dirty="0"/>
              <a:t>«</a:t>
            </a:r>
            <a:r>
              <a:rPr lang="ru-RU" altLang="en-US" dirty="0" smtClean="0"/>
              <a:t>Цветочки» и «</a:t>
            </a:r>
            <a:r>
              <a:rPr lang="ru-RU" altLang="en-US" dirty="0" err="1" smtClean="0"/>
              <a:t>Василёчки</a:t>
            </a:r>
            <a:r>
              <a:rPr lang="ru-RU" altLang="en-US" dirty="0"/>
              <a:t>» прошло нетрадиционное занятие «Снегирь на ветке», в технике </a:t>
            </a:r>
            <a:r>
              <a:rPr lang="ru-RU" altLang="en-US" dirty="0" err="1"/>
              <a:t>пластилинография</a:t>
            </a:r>
            <a:r>
              <a:rPr lang="ru-RU" altLang="en-US" dirty="0"/>
              <a:t>.</a:t>
            </a:r>
          </a:p>
          <a:p>
            <a:pPr algn="ctr"/>
            <a:r>
              <a:rPr lang="ru-RU" altLang="en-US" dirty="0"/>
              <a:t> Главное значение занятий по </a:t>
            </a:r>
            <a:r>
              <a:rPr lang="ru-RU" altLang="en-US" dirty="0" err="1"/>
              <a:t>пластилинографии</a:t>
            </a:r>
            <a:r>
              <a:rPr lang="ru-RU" altLang="en-US" dirty="0"/>
              <a:t> состоит в том, что  у ребёнка развивается мелкая моторика, движения обеих рук становятся более согласованным.  Дети с удовольствием работают в этой технике и готовы многократно повторить то или иное действие. И чем лучше у них получается, с тем большим удовольствием они его повторяют, как бы демонстрируя свой успех, привлекая внимание взрослого к своим достижениям. </a:t>
            </a:r>
          </a:p>
        </p:txBody>
      </p:sp>
      <p:pic>
        <p:nvPicPr>
          <p:cNvPr id="18" name="Рисунок 3" descr="C:\Users\Максим\Downloads\IMG_20230120_153318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55235" y="312420"/>
            <a:ext cx="42132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" name="Рисунок 2" descr="C:\Users\Максим\Downloads\IMG_20230120_1616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710805" y="3508375"/>
            <a:ext cx="4213225" cy="315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635875" y="131445"/>
            <a:ext cx="4420235" cy="5039995"/>
          </a:xfrm>
          <a:prstGeom prst="round2Diag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 smtClean="0"/>
              <a:t>В </a:t>
            </a:r>
            <a:r>
              <a:rPr lang="ru-RU" altLang="en-US" dirty="0" smtClean="0"/>
              <a:t>группах </a:t>
            </a:r>
            <a:r>
              <a:rPr lang="ru-RU" altLang="en-US" dirty="0"/>
              <a:t>«</a:t>
            </a:r>
            <a:r>
              <a:rPr lang="ru-RU" altLang="en-US" dirty="0" smtClean="0"/>
              <a:t>Цветочки» и «</a:t>
            </a:r>
            <a:r>
              <a:rPr lang="ru-RU" altLang="en-US" dirty="0" err="1" smtClean="0"/>
              <a:t>Василёчки</a:t>
            </a:r>
            <a:r>
              <a:rPr lang="ru-RU" altLang="en-US" dirty="0"/>
              <a:t>» прошло нетрадиционное занятие «Дед Мороз»», в технике салфеточная аппликация. </a:t>
            </a:r>
          </a:p>
          <a:p>
            <a:pPr algn="ctr"/>
            <a:r>
              <a:rPr lang="ru-RU" altLang="en-US" dirty="0"/>
              <a:t>Салфеточная аппликация оказывает положительное влияние на развитие мелкой моторики рук. Путем </a:t>
            </a:r>
            <a:r>
              <a:rPr lang="ru-RU" altLang="en-US" dirty="0" err="1"/>
              <a:t>сминания</a:t>
            </a:r>
            <a:r>
              <a:rPr lang="ru-RU" altLang="en-US" dirty="0"/>
              <a:t> кусочков бумажной салфетки кончиками пальцев, получаются комочки, которые дети используют для заполнения контура рисунка, приклеивая эти комочки на определенные места.</a:t>
            </a:r>
          </a:p>
        </p:txBody>
      </p:sp>
      <p:pic>
        <p:nvPicPr>
          <p:cNvPr id="7" name="Рисунок 1" descr="C:\Users\Максим\Downloads\IMG_20230109_163658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4325" y="382270"/>
            <a:ext cx="3552825" cy="279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Рисунок 2" descr="C:\Users\Максим\Downloads\IMG_20230109_163857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17950" y="382270"/>
            <a:ext cx="3574415" cy="279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" name="Рисунок 6" descr="C:\Users\Максим\Downloads\IMG_20230109_161843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14325" y="3329305"/>
            <a:ext cx="3491230" cy="291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" name="Рисунок 7" descr="C:\Users\Максим\Downloads\IMG_20230109_1618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899535" y="3329305"/>
            <a:ext cx="3642360" cy="292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7490" y="242570"/>
            <a:ext cx="4301490" cy="135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5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Благодарим за внимание!</a:t>
            </a:r>
          </a:p>
        </p:txBody>
      </p:sp>
      <p:pic>
        <p:nvPicPr>
          <p:cNvPr id="6" name="Замещающее содержимое 5" descr="kisspng-smiley-emoticon-animation-clip-art-goodbye-5ab6632f329cb6.024376501521902383207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648710" y="2060575"/>
            <a:ext cx="4170680" cy="41706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ильный пятиугольник 4"/>
          <p:cNvSpPr/>
          <p:nvPr/>
        </p:nvSpPr>
        <p:spPr>
          <a:xfrm>
            <a:off x="5074025" y="926577"/>
            <a:ext cx="6687669" cy="5859705"/>
          </a:xfrm>
          <a:prstGeom prst="pentagon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/>
              <a:t>27 января 2023 года наша страна отмечает великий праздник - 79-ю годовщину полного освобождения Ленинграда от фашистской блокады. К этой памятной дате в </a:t>
            </a:r>
            <a:r>
              <a:rPr lang="ru-RU" altLang="en-US" dirty="0" smtClean="0"/>
              <a:t>группах </a:t>
            </a:r>
            <a:r>
              <a:rPr lang="ru-RU" altLang="en-US" dirty="0"/>
              <a:t>«Грибочки</a:t>
            </a:r>
            <a:r>
              <a:rPr lang="ru-RU" altLang="en-US" dirty="0" smtClean="0"/>
              <a:t>», «Цветочки» и «</a:t>
            </a:r>
            <a:r>
              <a:rPr lang="ru-RU" altLang="en-US" dirty="0" err="1" smtClean="0"/>
              <a:t>Василёчки</a:t>
            </a:r>
            <a:r>
              <a:rPr lang="ru-RU" altLang="en-US" dirty="0"/>
              <a:t>» прошли мероприятия, посвященные прорыву блокады Ленинграда. </a:t>
            </a:r>
            <a:r>
              <a:rPr lang="ru-RU" altLang="en-US" dirty="0" smtClean="0"/>
              <a:t>Ребята </a:t>
            </a:r>
            <a:r>
              <a:rPr lang="ru-RU" altLang="en-US" dirty="0"/>
              <a:t>узнали об одной из трагических страниц истории Великой Отечественной </a:t>
            </a:r>
            <a:r>
              <a:rPr lang="ru-RU" altLang="en-US" dirty="0" smtClean="0"/>
              <a:t>войны, </a:t>
            </a:r>
            <a:r>
              <a:rPr lang="ru-RU" altLang="en-US" dirty="0"/>
              <a:t>о блокаде Ленинграда и подвиге его жителей. Также дети подготовили концерт для гостей, которые были свидетелями тех суровых дней и ночей.</a:t>
            </a:r>
          </a:p>
        </p:txBody>
      </p:sp>
      <p:pic>
        <p:nvPicPr>
          <p:cNvPr id="100" name="Замещающее содержимое 9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8520" y="322580"/>
            <a:ext cx="4014470" cy="301117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01" name="Замещающее содержимое 100"/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58520" y="3474085"/>
            <a:ext cx="4014470" cy="320548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одним скругленным углом 1"/>
          <p:cNvSpPr/>
          <p:nvPr/>
        </p:nvSpPr>
        <p:spPr>
          <a:xfrm>
            <a:off x="197971" y="579120"/>
            <a:ext cx="4634006" cy="600202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/>
              <a:t>Наш город назывался Ленинградом,</a:t>
            </a:r>
          </a:p>
          <a:p>
            <a:pPr algn="ctr"/>
            <a:r>
              <a:rPr lang="en-US" altLang="ru-RU"/>
              <a:t>И шла тогда суровая война.</a:t>
            </a:r>
          </a:p>
          <a:p>
            <a:pPr algn="ctr"/>
            <a:r>
              <a:rPr lang="en-US" altLang="ru-RU"/>
              <a:t>Под вой сирены и разрыв снарядов</a:t>
            </a:r>
          </a:p>
          <a:p>
            <a:pPr algn="ctr"/>
            <a:r>
              <a:rPr lang="en-US" altLang="ru-RU"/>
              <a:t>«Дорогой жизни» Ладога была.</a:t>
            </a:r>
          </a:p>
          <a:p>
            <a:pPr algn="ctr"/>
            <a:r>
              <a:rPr lang="en-US" altLang="ru-RU"/>
              <a:t>Она спасеньем ленинградцам стала,</a:t>
            </a:r>
          </a:p>
          <a:p>
            <a:pPr algn="ctr"/>
            <a:r>
              <a:rPr lang="en-US" altLang="ru-RU"/>
              <a:t>И помогла в войне нам победить,</a:t>
            </a:r>
          </a:p>
          <a:p>
            <a:pPr algn="ctr"/>
            <a:r>
              <a:rPr lang="en-US" altLang="ru-RU"/>
              <a:t>Чтоб снова время мирное настало,</a:t>
            </a:r>
          </a:p>
          <a:p>
            <a:pPr algn="ctr"/>
            <a:r>
              <a:rPr lang="en-US" altLang="ru-RU"/>
              <a:t>Чтоб нам с тобой под чистым небом жить</a:t>
            </a:r>
          </a:p>
          <a:p>
            <a:pPr algn="ctr"/>
            <a:r>
              <a:rPr lang="en-US" altLang="ru-RU"/>
              <a:t>18 января в группе "Грибочки" прошло мероприятие посвящённое памятной дате - День снятия блокады, день полного освобождения города о</a:t>
            </a:r>
            <a:r>
              <a:rPr lang="ru-RU" altLang="en-US"/>
              <a:t>т</a:t>
            </a:r>
            <a:r>
              <a:rPr lang="en-US" altLang="ru-RU"/>
              <a:t> врага. Дети посмотрели видеоролик о важном событие Великой Отечественной Войны, познакомились с фактами о жизни детей блокадного города, обогатились знаниями о героическом прошлом. Все детки прониклись воспоминаниями этого тяжёлого времени.</a:t>
            </a:r>
          </a:p>
        </p:txBody>
      </p:sp>
      <p:pic>
        <p:nvPicPr>
          <p:cNvPr id="4" name="Рисунок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45" y="3571240"/>
            <a:ext cx="4013200" cy="30099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0" y="197485"/>
            <a:ext cx="3717925" cy="309689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8543365" y="111760"/>
            <a:ext cx="3468930" cy="63811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/>
              <a:t>В январе,</a:t>
            </a:r>
          </a:p>
          <a:p>
            <a:pPr algn="ctr"/>
            <a:r>
              <a:rPr lang="ru-RU" altLang="en-US" dirty="0"/>
              <a:t> в группе «Грибочки» были проведены Колядки. </a:t>
            </a:r>
          </a:p>
          <a:p>
            <a:pPr algn="ctr"/>
            <a:r>
              <a:rPr lang="ru-RU" altLang="en-US" dirty="0"/>
              <a:t>Целью мероприятия было познакомить детей с русским  праздником – Колядки. Поддерживать интерес детей к истокам русской национальной культуры.</a:t>
            </a:r>
          </a:p>
          <a:p>
            <a:pPr algn="ctr"/>
            <a:r>
              <a:rPr lang="ru-RU" altLang="en-US" dirty="0"/>
              <a:t>К ребятам в гости приходили сказочные герои Баба Яга, Кикимора, Леший и Коза. Ребята поиграли, поводили хороводы с нашими героями и с удовольствием провели время.</a:t>
            </a:r>
          </a:p>
        </p:txBody>
      </p:sp>
      <p:pic>
        <p:nvPicPr>
          <p:cNvPr id="7" name="Рисунок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" y="214630"/>
            <a:ext cx="4784090" cy="28784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5" y="3312795"/>
            <a:ext cx="5687695" cy="31800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вырезанными соседними углами 5"/>
          <p:cNvSpPr/>
          <p:nvPr/>
        </p:nvSpPr>
        <p:spPr>
          <a:xfrm>
            <a:off x="177800" y="1320800"/>
            <a:ext cx="4576445" cy="5290185"/>
          </a:xfrm>
          <a:prstGeom prst="snip2Same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Наш любимый детский сад целый день ликует, потому что всей гурьбой в нем нынче колядуют. Слаженно поют колядки в эти праздничные святки, счастья всем, добра желают, дружно сеют, посевают.</a:t>
            </a:r>
          </a:p>
          <a:p>
            <a:pPr algn="ctr"/>
            <a:r>
              <a:rPr lang="ru-RU" altLang="en-US"/>
              <a:t>Святки или как их еще называют, Святые вечера- Это зимний народный праздник, который начинается на Рождество и длится целых две недели, до самого Крещения.</a:t>
            </a:r>
          </a:p>
          <a:p>
            <a:pPr algn="ctr"/>
            <a:r>
              <a:rPr lang="ru-RU" altLang="en-US"/>
              <a:t>Детки из группы «Ягодки» познакомились с этим замечательным праздником и очень весело провели время.</a:t>
            </a:r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31860" y="4006215"/>
            <a:ext cx="3540760" cy="27324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Замещающее содержимое 9" descr="167453596413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426450" y="0"/>
            <a:ext cx="3646170" cy="27857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Изображение 11" descr="16745362117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475" y="2606675"/>
            <a:ext cx="3772535" cy="271843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рапеция 5"/>
          <p:cNvSpPr/>
          <p:nvPr/>
        </p:nvSpPr>
        <p:spPr>
          <a:xfrm>
            <a:off x="8162925" y="1973580"/>
            <a:ext cx="4029075" cy="4646295"/>
          </a:xfrm>
          <a:prstGeom prst="trapezoi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В группе «Ягодки» проходил мастер класс по росписи пряников. На мастер классе ребята узнали,что пряники на Руси были не только предметом кулинарного,но и изобразительного искусства. Дети научились красиво раскрашивать новогодние пряники.</a:t>
            </a:r>
          </a:p>
        </p:txBody>
      </p:sp>
      <p:pic>
        <p:nvPicPr>
          <p:cNvPr id="7" name="Замещающее содержимое 6" descr="IMG-20230124-WA000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6690" y="90170"/>
            <a:ext cx="3375025" cy="31083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Замещающее содержимое 7" descr="IMG-20230124-WA000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02785" y="100965"/>
            <a:ext cx="3307715" cy="31559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Изображение 9" descr="IMG-20230124-WA00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830" y="3198495"/>
            <a:ext cx="3860800" cy="353885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0650" y="162560"/>
            <a:ext cx="4422140" cy="425513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/>
              <a:t>В</a:t>
            </a:r>
            <a:r>
              <a:rPr lang="ru-RU" altLang="ru-RU" dirty="0" smtClean="0"/>
              <a:t> </a:t>
            </a:r>
            <a:r>
              <a:rPr lang="en-US" altLang="ru-RU" dirty="0" err="1"/>
              <a:t>январ</a:t>
            </a:r>
            <a:r>
              <a:rPr lang="ru-RU" altLang="en-US" dirty="0"/>
              <a:t>е</a:t>
            </a:r>
            <a:r>
              <a:rPr lang="en-US" altLang="ru-RU" dirty="0"/>
              <a:t> в </a:t>
            </a:r>
            <a:r>
              <a:rPr lang="en-US" altLang="ru-RU" dirty="0" err="1" smtClean="0"/>
              <a:t>групп</a:t>
            </a:r>
            <a:r>
              <a:rPr lang="ru-RU" altLang="ru-RU" dirty="0" smtClean="0"/>
              <a:t>ах</a:t>
            </a:r>
            <a:r>
              <a:rPr lang="en-US" altLang="ru-RU" dirty="0" smtClean="0"/>
              <a:t> </a:t>
            </a:r>
            <a:r>
              <a:rPr lang="en-US" altLang="ru-RU" dirty="0"/>
              <a:t>«</a:t>
            </a:r>
            <a:r>
              <a:rPr lang="en-US" altLang="ru-RU" dirty="0" err="1" smtClean="0"/>
              <a:t>Цветочки</a:t>
            </a:r>
            <a:r>
              <a:rPr lang="ru-RU" altLang="ru-RU" dirty="0" smtClean="0"/>
              <a:t>» и «</a:t>
            </a:r>
            <a:r>
              <a:rPr lang="en-US" altLang="ru-RU" dirty="0" err="1" smtClean="0"/>
              <a:t>Василёчки</a:t>
            </a:r>
            <a:r>
              <a:rPr lang="en-US" altLang="ru-RU" dirty="0"/>
              <a:t>» </a:t>
            </a:r>
            <a:r>
              <a:rPr lang="en-US" altLang="ru-RU" dirty="0" err="1"/>
              <a:t>прошло</a:t>
            </a:r>
            <a:r>
              <a:rPr lang="en-US" altLang="ru-RU" dirty="0"/>
              <a:t> </a:t>
            </a:r>
            <a:r>
              <a:rPr lang="en-US" altLang="ru-RU" dirty="0" err="1"/>
              <a:t>занятие</a:t>
            </a:r>
            <a:r>
              <a:rPr lang="en-US" altLang="ru-RU" dirty="0"/>
              <a:t> </a:t>
            </a:r>
            <a:r>
              <a:rPr lang="en-US" altLang="ru-RU" dirty="0" err="1"/>
              <a:t>по</a:t>
            </a:r>
            <a:r>
              <a:rPr lang="en-US" altLang="ru-RU" dirty="0"/>
              <a:t> </a:t>
            </a:r>
            <a:r>
              <a:rPr lang="en-US" altLang="ru-RU" dirty="0" err="1"/>
              <a:t>аппликации</a:t>
            </a:r>
            <a:r>
              <a:rPr lang="en-US" altLang="ru-RU" dirty="0"/>
              <a:t> «</a:t>
            </a:r>
            <a:r>
              <a:rPr lang="en-US" altLang="ru-RU" dirty="0" err="1"/>
              <a:t>Весёлый</a:t>
            </a:r>
            <a:r>
              <a:rPr lang="en-US" altLang="ru-RU" dirty="0"/>
              <a:t> </a:t>
            </a:r>
            <a:r>
              <a:rPr lang="en-US" altLang="ru-RU" dirty="0" err="1"/>
              <a:t>снеговик</a:t>
            </a:r>
            <a:r>
              <a:rPr lang="en-US" altLang="ru-RU" dirty="0"/>
              <a:t>», в </a:t>
            </a:r>
            <a:r>
              <a:rPr lang="en-US" altLang="ru-RU" dirty="0" err="1"/>
              <a:t>нетрадиционной</a:t>
            </a:r>
            <a:r>
              <a:rPr lang="en-US" altLang="ru-RU" dirty="0"/>
              <a:t> </a:t>
            </a:r>
            <a:r>
              <a:rPr lang="en-US" altLang="ru-RU" dirty="0" err="1"/>
              <a:t>технике</a:t>
            </a:r>
            <a:r>
              <a:rPr lang="en-US" altLang="ru-RU" dirty="0"/>
              <a:t>. </a:t>
            </a:r>
            <a:r>
              <a:rPr lang="en-US" altLang="ru-RU" dirty="0" err="1"/>
              <a:t>Данная</a:t>
            </a:r>
            <a:r>
              <a:rPr lang="en-US" altLang="ru-RU" dirty="0"/>
              <a:t> </a:t>
            </a:r>
            <a:r>
              <a:rPr lang="en-US" altLang="ru-RU" dirty="0" err="1"/>
              <a:t>техника</a:t>
            </a:r>
            <a:r>
              <a:rPr lang="en-US" altLang="ru-RU" dirty="0"/>
              <a:t> </a:t>
            </a:r>
            <a:r>
              <a:rPr lang="en-US" altLang="ru-RU" dirty="0" err="1"/>
              <a:t>способствует</a:t>
            </a:r>
            <a:r>
              <a:rPr lang="en-US" altLang="ru-RU" dirty="0"/>
              <a:t> </a:t>
            </a:r>
            <a:r>
              <a:rPr lang="en-US" altLang="ru-RU" dirty="0" err="1"/>
              <a:t>развитию</a:t>
            </a:r>
            <a:r>
              <a:rPr lang="en-US" altLang="ru-RU" dirty="0"/>
              <a:t> </a:t>
            </a:r>
            <a:r>
              <a:rPr lang="en-US" altLang="ru-RU" dirty="0" err="1"/>
              <a:t>интереса</a:t>
            </a:r>
            <a:r>
              <a:rPr lang="en-US" altLang="ru-RU" dirty="0"/>
              <a:t> к </a:t>
            </a:r>
            <a:r>
              <a:rPr lang="en-US" altLang="ru-RU" dirty="0" err="1"/>
              <a:t>аппликационному</a:t>
            </a:r>
            <a:r>
              <a:rPr lang="en-US" altLang="ru-RU" dirty="0"/>
              <a:t> </a:t>
            </a:r>
            <a:r>
              <a:rPr lang="en-US" altLang="ru-RU" dirty="0" err="1"/>
              <a:t>виду</a:t>
            </a:r>
            <a:r>
              <a:rPr lang="en-US" altLang="ru-RU" dirty="0"/>
              <a:t> </a:t>
            </a:r>
            <a:r>
              <a:rPr lang="en-US" altLang="ru-RU" dirty="0" err="1"/>
              <a:t>деятельности</a:t>
            </a:r>
            <a:r>
              <a:rPr lang="en-US" altLang="ru-RU" dirty="0"/>
              <a:t>, </a:t>
            </a:r>
            <a:r>
              <a:rPr lang="en-US" altLang="ru-RU" dirty="0" err="1"/>
              <a:t>закреплению</a:t>
            </a:r>
            <a:r>
              <a:rPr lang="en-US" altLang="ru-RU" dirty="0"/>
              <a:t> </a:t>
            </a:r>
            <a:r>
              <a:rPr lang="en-US" altLang="ru-RU" dirty="0" err="1"/>
              <a:t>умения</a:t>
            </a:r>
            <a:r>
              <a:rPr lang="en-US" altLang="ru-RU" dirty="0"/>
              <a:t> </a:t>
            </a:r>
            <a:r>
              <a:rPr lang="en-US" altLang="ru-RU" dirty="0" err="1"/>
              <a:t>составлять</a:t>
            </a:r>
            <a:r>
              <a:rPr lang="en-US" altLang="ru-RU" dirty="0"/>
              <a:t> </a:t>
            </a:r>
            <a:r>
              <a:rPr lang="en-US" altLang="ru-RU" dirty="0" err="1"/>
              <a:t>рисунок</a:t>
            </a:r>
            <a:r>
              <a:rPr lang="en-US" altLang="ru-RU" dirty="0"/>
              <a:t> </a:t>
            </a:r>
            <a:r>
              <a:rPr lang="en-US" altLang="ru-RU" dirty="0" err="1"/>
              <a:t>из</a:t>
            </a:r>
            <a:r>
              <a:rPr lang="en-US" altLang="ru-RU" dirty="0"/>
              <a:t> </a:t>
            </a:r>
            <a:r>
              <a:rPr lang="en-US" altLang="ru-RU" dirty="0" err="1"/>
              <a:t>готовых</a:t>
            </a:r>
            <a:r>
              <a:rPr lang="en-US" altLang="ru-RU" dirty="0"/>
              <a:t> </a:t>
            </a:r>
            <a:r>
              <a:rPr lang="en-US" altLang="ru-RU" dirty="0" err="1"/>
              <a:t>форм</a:t>
            </a:r>
            <a:r>
              <a:rPr lang="en-US" altLang="ru-RU" dirty="0"/>
              <a:t>, </a:t>
            </a:r>
            <a:r>
              <a:rPr lang="en-US" altLang="ru-RU" dirty="0" err="1"/>
              <a:t>наклеивать</a:t>
            </a:r>
            <a:r>
              <a:rPr lang="en-US" altLang="ru-RU" dirty="0"/>
              <a:t> </a:t>
            </a:r>
            <a:r>
              <a:rPr lang="en-US" altLang="ru-RU" dirty="0" err="1"/>
              <a:t>форму</a:t>
            </a:r>
            <a:r>
              <a:rPr lang="en-US" altLang="ru-RU" dirty="0"/>
              <a:t> </a:t>
            </a:r>
            <a:r>
              <a:rPr lang="en-US" altLang="ru-RU" dirty="0" err="1"/>
              <a:t>из</a:t>
            </a:r>
            <a:r>
              <a:rPr lang="en-US" altLang="ru-RU" dirty="0"/>
              <a:t> </a:t>
            </a:r>
            <a:r>
              <a:rPr lang="en-US" altLang="ru-RU" dirty="0" err="1"/>
              <a:t>ватных</a:t>
            </a:r>
            <a:r>
              <a:rPr lang="en-US" altLang="ru-RU" dirty="0"/>
              <a:t> </a:t>
            </a:r>
            <a:r>
              <a:rPr lang="en-US" altLang="ru-RU" dirty="0" err="1"/>
              <a:t>дисков</a:t>
            </a:r>
            <a:r>
              <a:rPr lang="en-US" altLang="ru-RU" dirty="0"/>
              <a:t> </a:t>
            </a:r>
            <a:r>
              <a:rPr lang="en-US" altLang="ru-RU" dirty="0" err="1"/>
              <a:t>на</a:t>
            </a:r>
            <a:r>
              <a:rPr lang="en-US" altLang="ru-RU" dirty="0"/>
              <a:t> </a:t>
            </a:r>
            <a:r>
              <a:rPr lang="en-US" altLang="ru-RU" dirty="0" err="1"/>
              <a:t>основу</a:t>
            </a:r>
            <a:r>
              <a:rPr lang="en-US" altLang="ru-RU" dirty="0"/>
              <a:t>, а </a:t>
            </a:r>
            <a:r>
              <a:rPr lang="en-US" altLang="ru-RU" dirty="0" err="1"/>
              <a:t>также</a:t>
            </a:r>
            <a:r>
              <a:rPr lang="en-US" altLang="ru-RU" dirty="0"/>
              <a:t> </a:t>
            </a:r>
            <a:r>
              <a:rPr lang="en-US" altLang="ru-RU" dirty="0" err="1"/>
              <a:t>обучению</a:t>
            </a:r>
            <a:r>
              <a:rPr lang="en-US" altLang="ru-RU" dirty="0"/>
              <a:t> </a:t>
            </a:r>
            <a:r>
              <a:rPr lang="en-US" altLang="ru-RU" dirty="0" err="1"/>
              <a:t>упражнять</a:t>
            </a:r>
            <a:r>
              <a:rPr lang="en-US" altLang="ru-RU" dirty="0"/>
              <a:t> в </a:t>
            </a:r>
            <a:r>
              <a:rPr lang="en-US" altLang="ru-RU" dirty="0" err="1"/>
              <a:t>комбинировании</a:t>
            </a:r>
            <a:r>
              <a:rPr lang="en-US" altLang="ru-RU" dirty="0"/>
              <a:t> </a:t>
            </a:r>
            <a:r>
              <a:rPr lang="en-US" altLang="ru-RU" dirty="0" err="1"/>
              <a:t>различных</a:t>
            </a:r>
            <a:r>
              <a:rPr lang="en-US" altLang="ru-RU" dirty="0"/>
              <a:t> </a:t>
            </a:r>
            <a:r>
              <a:rPr lang="en-US" altLang="ru-RU" dirty="0" err="1"/>
              <a:t>техник</a:t>
            </a:r>
            <a:r>
              <a:rPr lang="en-US" altLang="ru-RU" dirty="0"/>
              <a:t> </a:t>
            </a:r>
            <a:r>
              <a:rPr lang="en-US" altLang="ru-RU" dirty="0" err="1"/>
              <a:t>аппликации</a:t>
            </a:r>
            <a:r>
              <a:rPr lang="en-US" altLang="ru-RU" dirty="0"/>
              <a:t> и </a:t>
            </a:r>
            <a:r>
              <a:rPr lang="en-US" altLang="ru-RU" dirty="0" err="1"/>
              <a:t>воспитанию</a:t>
            </a:r>
            <a:r>
              <a:rPr lang="en-US" altLang="ru-RU" dirty="0"/>
              <a:t> </a:t>
            </a:r>
            <a:r>
              <a:rPr lang="en-US" altLang="ru-RU" dirty="0" err="1"/>
              <a:t>эстетического</a:t>
            </a:r>
            <a:r>
              <a:rPr lang="en-US" altLang="ru-RU" dirty="0"/>
              <a:t> </a:t>
            </a:r>
            <a:r>
              <a:rPr lang="en-US" altLang="ru-RU" dirty="0" err="1"/>
              <a:t>вкуса</a:t>
            </a:r>
            <a:r>
              <a:rPr lang="en-US" altLang="ru-RU" dirty="0"/>
              <a:t>.</a:t>
            </a:r>
          </a:p>
        </p:txBody>
      </p:sp>
      <p:pic>
        <p:nvPicPr>
          <p:cNvPr id="6" name="Рисунок 1" descr="C:\Users\X-cube\Downloads\16742807757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688705" y="394335"/>
            <a:ext cx="3060700" cy="302133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7" name="Рисунок 2" descr="C:\Users\X-cube\Downloads\16742807756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615045" y="3557905"/>
            <a:ext cx="2937510" cy="313753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9" name="Рисунок 4" descr="C:\Users\X-cube\Downloads\16742807756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618990" y="3764915"/>
            <a:ext cx="2937510" cy="272351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5431155" y="177800"/>
            <a:ext cx="6549390" cy="6503035"/>
          </a:xfrm>
          <a:prstGeom prst="round2Same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/>
              <a:t>Святки, или, как их еще называют, Святые вечера – это зимний народный праздник, который начинается на Рождество и длится целых две недели, до самого Крещения.</a:t>
            </a:r>
          </a:p>
          <a:p>
            <a:pPr algn="ctr"/>
            <a:r>
              <a:rPr lang="ru-RU" altLang="en-US" dirty="0"/>
              <a:t>В Святочные вечера устраивали на Руси праздничные гуляния: по дворам ходили толпы ряженых, пели величальные песни, в которых славили хозяев, желали им доброго здоровья, богатого урожая. Все с нетерпением ожидали прихода ряженых с их колядками. Люди верили, что к кому они зайдут - тот двор в новом году удачлив будет, с достатком и прибылью.</a:t>
            </a:r>
          </a:p>
          <a:p>
            <a:pPr algn="ctr"/>
            <a:r>
              <a:rPr lang="ru-RU" altLang="en-US" dirty="0"/>
              <a:t>в январе в </a:t>
            </a:r>
            <a:r>
              <a:rPr lang="ru-RU" altLang="en-US" dirty="0" smtClean="0"/>
              <a:t>группах </a:t>
            </a:r>
            <a:r>
              <a:rPr lang="ru-RU" altLang="en-US" dirty="0"/>
              <a:t>«</a:t>
            </a:r>
            <a:r>
              <a:rPr lang="ru-RU" altLang="en-US" dirty="0" smtClean="0"/>
              <a:t>Цветочки» и «</a:t>
            </a:r>
            <a:r>
              <a:rPr lang="ru-RU" altLang="en-US" dirty="0" err="1" smtClean="0"/>
              <a:t>Василёчки</a:t>
            </a:r>
            <a:r>
              <a:rPr lang="ru-RU" altLang="en-US" dirty="0"/>
              <a:t>»  прошло развлечение «Пришла Коляда, отворяй ворота». </a:t>
            </a:r>
          </a:p>
          <a:p>
            <a:pPr algn="ctr"/>
            <a:r>
              <a:rPr lang="ru-RU" altLang="en-US" dirty="0"/>
              <a:t>На данном мероприятии, дети были не только зрителями, но и непосредственными участниками. Ребята исполнили колядные песни, присказки, </a:t>
            </a:r>
            <a:r>
              <a:rPr lang="ru-RU" altLang="en-US" dirty="0" err="1"/>
              <a:t>заклички</a:t>
            </a:r>
            <a:r>
              <a:rPr lang="ru-RU" altLang="en-US" dirty="0"/>
              <a:t>, прославляя Коляду. Водили хороводы, играли в народные игры, устраивали веселые переплясы, пели песни и частушки. Праздник произвел на детей незабываемые впечатления. Он получился веселым, шумным и зрелищным!</a:t>
            </a:r>
          </a:p>
        </p:txBody>
      </p:sp>
      <p:pic>
        <p:nvPicPr>
          <p:cNvPr id="13" name="Рисунок 1" descr="C:\Users\Максим\Downloads\IMG_20230113_1119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4790" y="177800"/>
            <a:ext cx="2949575" cy="221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Рисунок 2" descr="C:\Users\Максим\Downloads\IMG_20230113_1107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4790" y="4646295"/>
            <a:ext cx="2950210" cy="221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6" name="Рисунок 4" descr="C:\Users\Максим\Downloads\IMG-20230114-WA0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472565" y="2391410"/>
            <a:ext cx="375539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977765" y="192405"/>
            <a:ext cx="7046595" cy="64877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/>
              <a:t>Блокада Ленинграда - один из трагических периодов в истории Великой Отечественной войны. Для старшего поколения, которое носит в себе эти воспоминания, это часть жизни, которое они никогда не забудут. Ценой своей жизни ленинградцы сохранили духовные и материальные ценности своей страны. Подвиг ленинградцев стал ярким примером стойкости и героизма советского народа в борьбе с фашизмом.</a:t>
            </a:r>
          </a:p>
          <a:p>
            <a:pPr algn="ctr"/>
            <a:r>
              <a:rPr lang="ru-RU" altLang="en-US" dirty="0"/>
              <a:t>18 января в  </a:t>
            </a:r>
            <a:r>
              <a:rPr lang="ru-RU" altLang="en-US" dirty="0" smtClean="0"/>
              <a:t>группах </a:t>
            </a:r>
            <a:r>
              <a:rPr lang="ru-RU" altLang="en-US" dirty="0"/>
              <a:t>«</a:t>
            </a:r>
            <a:r>
              <a:rPr lang="ru-RU" altLang="en-US" dirty="0" smtClean="0"/>
              <a:t>Цветочки» и «</a:t>
            </a:r>
            <a:r>
              <a:rPr lang="ru-RU" altLang="en-US" dirty="0" err="1" smtClean="0"/>
              <a:t>Василёчки</a:t>
            </a:r>
            <a:r>
              <a:rPr lang="ru-RU" altLang="en-US" dirty="0"/>
              <a:t>» было проведено тематическое занятие, приуроченное к 80-летию со дня прорыва блокады Ленинграда. </a:t>
            </a:r>
          </a:p>
          <a:p>
            <a:pPr algn="ctr"/>
            <a:r>
              <a:rPr lang="ru-RU" altLang="en-US" dirty="0"/>
              <a:t>Ребятам наглядно показали (видео-слайды) и рассказали о блокаде Ленинграда, о Дороге жизни, о том, как жили и выживали люди в это страшное время. Мы провели беседу о хлебе, о его роли в жизни ленинградцев. Дети наглядно увидели кусочек хлеба, который на протяжении многих блокадных дней оставался для человека единственным источником жизни и надежды.</a:t>
            </a:r>
          </a:p>
          <a:p>
            <a:pPr algn="ctr"/>
            <a:r>
              <a:rPr lang="ru-RU" altLang="en-US" dirty="0"/>
              <a:t>Ребята изготовили логотип, разработанный к 80-летию прорыва блокады Ленинграда, в нетрадиционной технике </a:t>
            </a:r>
            <a:r>
              <a:rPr lang="ru-RU" altLang="en-US" dirty="0" err="1"/>
              <a:t>пластилинография</a:t>
            </a:r>
            <a:r>
              <a:rPr lang="ru-RU" altLang="en-US" dirty="0"/>
              <a:t>.</a:t>
            </a:r>
          </a:p>
          <a:p>
            <a:pPr algn="ctr"/>
            <a:r>
              <a:rPr lang="ru-RU" altLang="en-US" dirty="0"/>
              <a:t>Каждый ребенок почувствовал волнение и трепет от информации, которую узнал в этот день. Пусть эта дата напоминает миру о том подвиге, который совершили жители блокадного Ленинграда!</a:t>
            </a:r>
          </a:p>
          <a:p>
            <a:pPr algn="ctr"/>
            <a:r>
              <a:rPr lang="ru-RU" altLang="en-US" dirty="0"/>
              <a:t>Ребята минутой молчания почтили память </a:t>
            </a:r>
            <a:r>
              <a:rPr lang="ru-RU" altLang="en-US" dirty="0" err="1"/>
              <a:t>погибших.р</a:t>
            </a:r>
            <a:endParaRPr lang="ru-RU" altLang="en-US" dirty="0"/>
          </a:p>
        </p:txBody>
      </p:sp>
      <p:pic>
        <p:nvPicPr>
          <p:cNvPr id="8" name="Рисунок 2" descr="C:\Users\Group2\Downloads\IMG_20230118_085859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2405"/>
            <a:ext cx="2959100" cy="22193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9" name="Рисунок 5" descr="C:\Users\Group2\Downloads\IMG_20230118_091640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9580" y="2319020"/>
            <a:ext cx="2959100" cy="22199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1" name="Рисунок 7" descr="C:\Users\Group2\Downloads\IMG_20230118_0940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285" y="4511040"/>
            <a:ext cx="2891790" cy="21691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679</Words>
  <Application>Microsoft Office PowerPoint</Application>
  <PresentationFormat>Широкоэкранный</PresentationFormat>
  <Paragraphs>40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Times New Roman</vt:lpstr>
      <vt:lpstr>Office Theme</vt:lpstr>
      <vt:lpstr>Муниципальное дошкольное образовательное бюджетное учреждение  Муринский детский сад комбинированного вида №3 («Муринский ДСКВ №3»)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Виолетта Мицык</dc:creator>
  <cp:lastModifiedBy>Виолетта Мицык</cp:lastModifiedBy>
  <cp:revision>8</cp:revision>
  <dcterms:created xsi:type="dcterms:W3CDTF">2023-02-18T22:18:00Z</dcterms:created>
  <dcterms:modified xsi:type="dcterms:W3CDTF">2023-03-20T13:39:51Z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1049-11.2.0.11486</vt:lpwstr>
  </property>
  <property fmtid="{D5CDD505-2E9C-101B-9397-08002B2CF9AE}" pid="3" name="ICV">
    <vt:lpwstr>D6A5CF946950498EB1D3CCB483EA7FA0</vt:lpwstr>
  </property>
</Properties>
</file>