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1" r:id="rId3"/>
    <p:sldId id="258" r:id="rId4"/>
    <p:sldId id="270" r:id="rId5"/>
    <p:sldId id="257" r:id="rId6"/>
    <p:sldId id="259" r:id="rId7"/>
    <p:sldId id="260" r:id="rId8"/>
    <p:sldId id="265" r:id="rId9"/>
    <p:sldId id="264" r:id="rId10"/>
    <p:sldId id="263" r:id="rId11"/>
    <p:sldId id="268" r:id="rId12"/>
    <p:sldId id="271" r:id="rId13"/>
    <p:sldId id="273" r:id="rId14"/>
    <p:sldId id="272" r:id="rId15"/>
    <p:sldId id="267" r:id="rId16"/>
    <p:sldId id="266" r:id="rId17"/>
    <p:sldId id="262" r:id="rId18"/>
    <p:sldId id="26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A39882-ADDA-48C1-ADD2-8F8E5ADCB766}" type="datetimeFigureOut">
              <a:rPr lang="ru-RU" smtClean="0"/>
              <a:t>02.05.2022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2EFBE-FD5E-476E-B180-41975CD18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515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02EFBE-FD5E-476E-B180-41975CD182B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240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68AF-157B-4605-8C7A-452EAD471E9F}" type="datetimeFigureOut">
              <a:rPr lang="ru-RU" smtClean="0"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ED0B-9C41-4DC0-98BB-1D76CB389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498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68AF-157B-4605-8C7A-452EAD471E9F}" type="datetimeFigureOut">
              <a:rPr lang="ru-RU" smtClean="0"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ED0B-9C41-4DC0-98BB-1D76CB389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858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68AF-157B-4605-8C7A-452EAD471E9F}" type="datetimeFigureOut">
              <a:rPr lang="ru-RU" smtClean="0"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ED0B-9C41-4DC0-98BB-1D76CB389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036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68AF-157B-4605-8C7A-452EAD471E9F}" type="datetimeFigureOut">
              <a:rPr lang="ru-RU" smtClean="0"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ED0B-9C41-4DC0-98BB-1D76CB389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915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68AF-157B-4605-8C7A-452EAD471E9F}" type="datetimeFigureOut">
              <a:rPr lang="ru-RU" smtClean="0"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ED0B-9C41-4DC0-98BB-1D76CB389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855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68AF-157B-4605-8C7A-452EAD471E9F}" type="datetimeFigureOut">
              <a:rPr lang="ru-RU" smtClean="0"/>
              <a:t>02.05.2022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ED0B-9C41-4DC0-98BB-1D76CB389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439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68AF-157B-4605-8C7A-452EAD471E9F}" type="datetimeFigureOut">
              <a:rPr lang="ru-RU" smtClean="0"/>
              <a:t>02.05.2022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ED0B-9C41-4DC0-98BB-1D76CB389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582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68AF-157B-4605-8C7A-452EAD471E9F}" type="datetimeFigureOut">
              <a:rPr lang="ru-RU" smtClean="0"/>
              <a:t>02.05.2022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ED0B-9C41-4DC0-98BB-1D76CB389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782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68AF-157B-4605-8C7A-452EAD471E9F}" type="datetimeFigureOut">
              <a:rPr lang="ru-RU" smtClean="0"/>
              <a:t>02.05.2022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ED0B-9C41-4DC0-98BB-1D76CB389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822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68AF-157B-4605-8C7A-452EAD471E9F}" type="datetimeFigureOut">
              <a:rPr lang="ru-RU" smtClean="0"/>
              <a:t>02.05.2022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ED0B-9C41-4DC0-98BB-1D76CB389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105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A68AF-157B-4605-8C7A-452EAD471E9F}" type="datetimeFigureOut">
              <a:rPr lang="ru-RU" smtClean="0"/>
              <a:t>02.05.2022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EED0B-9C41-4DC0-98BB-1D76CB389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675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A68AF-157B-4605-8C7A-452EAD471E9F}" type="datetimeFigureOut">
              <a:rPr lang="ru-RU" smtClean="0"/>
              <a:t>02.05.2022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EED0B-9C41-4DC0-98BB-1D76CB3892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26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116632"/>
            <a:ext cx="61744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БЮДЖЕТНОЕ УЧРЕЖДЕНИЕ «МУРИНСКИЙ ДСКВ №3» </a:t>
            </a:r>
          </a:p>
          <a:p>
            <a:pPr lvl="0" algn="ctr"/>
            <a:r>
              <a:rPr lang="ru-RU" sz="1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(МДОБУ «</a:t>
            </a:r>
            <a:r>
              <a:rPr lang="ru-RU" sz="1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Муринский</a:t>
            </a:r>
            <a:r>
              <a:rPr lang="ru-RU" sz="1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ДСКВ №3»)</a:t>
            </a:r>
            <a:endParaRPr lang="ru-RU" sz="1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51920" y="1196752"/>
            <a:ext cx="50943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</a:pPr>
            <a:r>
              <a:rPr lang="ru-RU" sz="3600" b="1" spc="50" dirty="0">
                <a:ln w="0">
                  <a:solidFill>
                    <a:srgbClr val="9BBB59">
                      <a:lumMod val="75000"/>
                    </a:srgb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39700">
                    <a:srgbClr val="9BBB59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ИТОГОВЫЕ</a:t>
            </a:r>
            <a:br>
              <a:rPr lang="ru-RU" sz="3600" b="1" spc="50" dirty="0">
                <a:ln w="0">
                  <a:solidFill>
                    <a:srgbClr val="9BBB59">
                      <a:lumMod val="75000"/>
                    </a:srgb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39700">
                    <a:srgbClr val="9BBB59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spc="50" dirty="0">
                <a:ln w="0">
                  <a:solidFill>
                    <a:srgbClr val="9BBB59">
                      <a:lumMod val="75000"/>
                    </a:srgb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39700">
                    <a:srgbClr val="9BBB59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МЕРОПРИЯТИЯ </a:t>
            </a:r>
          </a:p>
          <a:p>
            <a:pPr lvl="0" algn="ctr" defTabSz="457200">
              <a:lnSpc>
                <a:spcPct val="150000"/>
              </a:lnSpc>
            </a:pPr>
            <a:r>
              <a:rPr lang="ru-RU" sz="3600" b="1" spc="50" dirty="0">
                <a:ln w="0">
                  <a:solidFill>
                    <a:srgbClr val="9BBB59">
                      <a:lumMod val="75000"/>
                    </a:srgb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39700">
                    <a:srgbClr val="9BBB59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ЗА </a:t>
            </a:r>
            <a:r>
              <a:rPr lang="ru-RU" sz="3600" b="1" spc="50" dirty="0" smtClean="0">
                <a:ln w="0">
                  <a:solidFill>
                    <a:srgbClr val="9BBB59">
                      <a:lumMod val="75000"/>
                    </a:srgb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39700">
                    <a:srgbClr val="9BBB59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</a:t>
            </a:r>
            <a:r>
              <a:rPr lang="ru-RU" sz="3600" b="1" spc="50" dirty="0">
                <a:ln w="0">
                  <a:solidFill>
                    <a:srgbClr val="9BBB59">
                      <a:lumMod val="75000"/>
                    </a:srgbClr>
                  </a:solidFill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39700">
                    <a:srgbClr val="9BBB59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МЕСЯЦ</a:t>
            </a:r>
            <a:endParaRPr lang="ru-RU" sz="3600" b="1" spc="50" dirty="0">
              <a:ln w="0">
                <a:solidFill>
                  <a:srgbClr val="9BBB59">
                    <a:lumMod val="75000"/>
                  </a:srgbClr>
                </a:solidFill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62116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МУРИНО</a:t>
            </a:r>
          </a:p>
          <a:p>
            <a:pPr lvl="0" algn="ctr"/>
            <a:r>
              <a:rPr lang="ru-RU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2022 год</a:t>
            </a:r>
            <a:endParaRPr lang="ru-RU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57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" y="0"/>
            <a:ext cx="91438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593725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7904" y="4221088"/>
            <a:ext cx="4572000" cy="20313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dirty="0" smtClean="0"/>
              <a:t>В апреле в группе «</a:t>
            </a:r>
            <a:r>
              <a:rPr lang="ru-RU" dirty="0" err="1" smtClean="0"/>
              <a:t>Дельфинчики</a:t>
            </a:r>
            <a:r>
              <a:rPr lang="ru-RU" dirty="0" smtClean="0"/>
              <a:t>» прошла беседа на тему круговорота воды в природе и важности воды для всей планеты Земля, приуроченная к Всемирному дню Земли.</a:t>
            </a:r>
          </a:p>
          <a:p>
            <a:r>
              <a:rPr lang="ru-RU" dirty="0" smtClean="0"/>
              <a:t>После беседы ребята смастерили открытки, мини-планету с глазастыми дождевыми тучками.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662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" y="0"/>
            <a:ext cx="91438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404664"/>
            <a:ext cx="4608512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 группе «</a:t>
            </a:r>
            <a:r>
              <a:rPr lang="ru-RU" dirty="0" err="1" smtClean="0"/>
              <a:t>Жемчуженки</a:t>
            </a:r>
            <a:r>
              <a:rPr lang="ru-RU" dirty="0" smtClean="0"/>
              <a:t>» прошла викторина «Я знаю космос», ребята закрепили имеющиеся знания о космосе. Развивали логическое мышление, интеллектуальные способности, активность и стремление к достижению успеха.</a:t>
            </a:r>
            <a:endParaRPr lang="ru-RU" dirty="0"/>
          </a:p>
        </p:txBody>
      </p:sp>
      <p:pic>
        <p:nvPicPr>
          <p:cNvPr id="12292" name="Picture 4" descr="C:\Users\kammi\Downloads\IMG-20220425-WA0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954" y="2876600"/>
            <a:ext cx="2494076" cy="332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kammi\Downloads\IMG-20220425-WA0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6632"/>
            <a:ext cx="3679957" cy="275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kammi\Downloads\IMG-20220425-WA00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2464676" cy="328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kammi\Downloads\IMG-20220425-WA00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452" y="3429000"/>
            <a:ext cx="3847246" cy="288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991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40"/>
            <a:ext cx="91438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1960" y="116632"/>
            <a:ext cx="4392488" cy="20313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 преддверии Всемирного дня Земли, группа «</a:t>
            </a:r>
            <a:r>
              <a:rPr lang="ru-RU" dirty="0" err="1" smtClean="0"/>
              <a:t>Жемчуженки</a:t>
            </a:r>
            <a:r>
              <a:rPr lang="ru-RU" dirty="0" smtClean="0"/>
              <a:t>» отправилась в путешествие по планете Земля. Ребята изучали почву и растения, вспомнили что растения – легкие земли, и посадили несколько видов семян, чтобы наблюдать за их ростом.</a:t>
            </a:r>
            <a:endParaRPr lang="ru-RU" dirty="0"/>
          </a:p>
        </p:txBody>
      </p:sp>
      <p:pic>
        <p:nvPicPr>
          <p:cNvPr id="13314" name="Picture 2" descr="C:\Users\kammi\Downloads\IMG-20220425-WA0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4"/>
          <a:stretch/>
        </p:blipFill>
        <p:spPr bwMode="auto">
          <a:xfrm>
            <a:off x="323528" y="116632"/>
            <a:ext cx="3098955" cy="363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kammi\Downloads\IMG-20220425-WA0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04864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kammi\Downloads\IMG-20220425-WA00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97084"/>
            <a:ext cx="2244157" cy="299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kammi\Downloads\IMG-20220425-WA00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592272"/>
            <a:ext cx="2860484" cy="381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745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" y="0"/>
            <a:ext cx="91438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C:\Users\kammi\Downloads\IMG_20220424_154342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3" b="6085"/>
          <a:stretch/>
        </p:blipFill>
        <p:spPr bwMode="auto">
          <a:xfrm>
            <a:off x="107504" y="2338829"/>
            <a:ext cx="4752528" cy="424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332656"/>
            <a:ext cx="4104456" cy="20313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 группе «</a:t>
            </a:r>
            <a:r>
              <a:rPr lang="ru-RU" dirty="0" err="1" smtClean="0"/>
              <a:t>Осьминожки</a:t>
            </a:r>
            <a:r>
              <a:rPr lang="ru-RU" dirty="0" smtClean="0"/>
              <a:t>» прошло нетрадиционное занятие «Космическое пространство». Ребята закрепили свои знания о космосе с помощью блиц-викторины. А также нарисовали потрясающие открытки в технике брызги и отпечатывание.</a:t>
            </a:r>
            <a:endParaRPr lang="ru-RU" dirty="0"/>
          </a:p>
        </p:txBody>
      </p:sp>
      <p:pic>
        <p:nvPicPr>
          <p:cNvPr id="15363" name="Picture 3" descr="C:\Users\kammi\Downloads\IMG_20220424_154304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0912"/>
            <a:ext cx="4107149" cy="547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835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" y="0"/>
            <a:ext cx="91438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88024" y="116632"/>
            <a:ext cx="4104456" cy="23083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 ходе занятия по экспериментированию «Путешествие в страну радужных пузырей», после знакомства со свойствами воздуха , ребята группы «</a:t>
            </a:r>
            <a:r>
              <a:rPr lang="ru-RU" dirty="0" err="1" smtClean="0"/>
              <a:t>Осьминожки</a:t>
            </a:r>
            <a:r>
              <a:rPr lang="ru-RU" dirty="0" smtClean="0"/>
              <a:t>» нарисовали картины в нетрадиционной технике «рисование мыльными пузырями». </a:t>
            </a:r>
            <a:endParaRPr lang="ru-RU" dirty="0"/>
          </a:p>
        </p:txBody>
      </p:sp>
      <p:pic>
        <p:nvPicPr>
          <p:cNvPr id="16386" name="Picture 2" descr="C:\Users\kammi\Downloads\IMG_20220424_154831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" b="3196"/>
          <a:stretch/>
        </p:blipFill>
        <p:spPr bwMode="auto">
          <a:xfrm>
            <a:off x="4572075" y="2485597"/>
            <a:ext cx="3672408" cy="432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kammi\Downloads\IMG_20220424_154916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06" y="332656"/>
            <a:ext cx="4195670" cy="559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591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" y="0"/>
            <a:ext cx="91438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8952" y="116632"/>
            <a:ext cx="4845096" cy="286232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 апреле в группе «</a:t>
            </a:r>
            <a:r>
              <a:rPr lang="ru-RU" dirty="0" err="1" smtClean="0"/>
              <a:t>Осьминожки</a:t>
            </a:r>
            <a:r>
              <a:rPr lang="ru-RU" dirty="0" smtClean="0"/>
              <a:t>» прошло развлечение «В гостях у Сказки». Сказка – неотъемлемая часть детства. Вряд ли найдется человек, который, будучи маленьким, не выслушал множество самых разных историй. </a:t>
            </a:r>
          </a:p>
          <a:p>
            <a:r>
              <a:rPr lang="ru-RU" dirty="0" smtClean="0"/>
              <a:t>В ходе развлечения ребята вспомнили, что же такое сказка, а Сказочница познакомила ребят с таким видом театрального искусства, как пальчиковый театр. И ребята сами с удовольствием изготовили пальчиковых </a:t>
            </a:r>
            <a:r>
              <a:rPr lang="ru-RU" dirty="0" err="1" smtClean="0"/>
              <a:t>кукл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7410" name="Picture 2" descr="C:\Users\kammi\Downloads\IMG_20220424_155402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88012"/>
            <a:ext cx="3888357" cy="518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kammi\Downloads\IMG_20220424_155440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98" y="3068960"/>
            <a:ext cx="403417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5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" y="0"/>
            <a:ext cx="91438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651" y="332656"/>
            <a:ext cx="7632848" cy="1477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В нашем саду состоялось традиционное мероприятие посвящённое дню Космонавтики. Ребята летали на планеты солнечной системы, встретили космонавта и Незнайку на Луне. Побывали на Сатурне и спели тематические песни, а также рассказали стихи о важных космических процессах! </a:t>
            </a:r>
            <a:endParaRPr lang="ru-RU" dirty="0"/>
          </a:p>
        </p:txBody>
      </p:sp>
      <p:pic>
        <p:nvPicPr>
          <p:cNvPr id="10243" name="Picture 3" descr="C:\Users\kammi\Downloads\IMG_20220424_162528_590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3" r="17326" b="21500"/>
          <a:stretch/>
        </p:blipFill>
        <p:spPr bwMode="auto">
          <a:xfrm>
            <a:off x="112096" y="1928065"/>
            <a:ext cx="4680520" cy="300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kammi\Downloads\IMG_20220502_195201_1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22417"/>
            <a:ext cx="4568056" cy="335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34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" y="0"/>
            <a:ext cx="91438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C:\Users\kammi\Downloads\IMG_20220502_195130_8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80" y="548680"/>
            <a:ext cx="4448043" cy="333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kammi\Downloads\IMG_20220502_195136_6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6632"/>
            <a:ext cx="4856088" cy="364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kammi\Downloads\IMG_20220502_195122_4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3758698"/>
            <a:ext cx="5302525" cy="298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791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8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278092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57200">
              <a:lnSpc>
                <a:spcPct val="150000"/>
              </a:lnSpc>
            </a:pPr>
            <a:r>
              <a:rPr lang="ru-RU" sz="3600" b="1" spc="50" dirty="0">
                <a:ln w="0">
                  <a:solidFill>
                    <a:srgbClr val="9BBB59">
                      <a:lumMod val="75000"/>
                    </a:srgbClr>
                  </a:solidFill>
                </a:ln>
                <a:solidFill>
                  <a:srgbClr val="9BBB59">
                    <a:lumMod val="50000"/>
                  </a:srgbClr>
                </a:solidFill>
                <a:effectLst>
                  <a:glow rad="139700">
                    <a:srgbClr val="9BBB59">
                      <a:satMod val="175000"/>
                      <a:alpha val="40000"/>
                    </a:srgb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  <a:endParaRPr lang="ru-RU" sz="3600" b="1" spc="50" dirty="0">
              <a:ln w="0">
                <a:solidFill>
                  <a:srgbClr val="9BBB59">
                    <a:lumMod val="75000"/>
                  </a:srgbClr>
                </a:solidFill>
              </a:ln>
              <a:solidFill>
                <a:srgbClr val="9BBB59">
                  <a:lumMod val="50000"/>
                </a:srgbClr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08" l="242" r="99395">
                        <a14:foregroundMark x1="4474" y1="60000" x2="24305" y2="67308"/>
                        <a14:foregroundMark x1="11850" y1="45000" x2="32406" y2="43462"/>
                        <a14:foregroundMark x1="15236" y1="50192" x2="15236" y2="50192"/>
                        <a14:foregroundMark x1="17050" y1="44423" x2="21282" y2="35962"/>
                        <a14:foregroundMark x1="22007" y1="35192" x2="27328" y2="37500"/>
                        <a14:foregroundMark x1="26965" y1="37500" x2="37001" y2="13269"/>
                        <a14:foregroundMark x1="33132" y1="18462" x2="33132" y2="18462"/>
                        <a14:foregroundMark x1="35187" y1="14423" x2="35187" y2="14423"/>
                        <a14:foregroundMark x1="60097" y1="18846" x2="60097" y2="18846"/>
                        <a14:foregroundMark x1="58767" y1="18654" x2="58767" y2="18654"/>
                        <a14:foregroundMark x1="59371" y1="18654" x2="59250" y2="24808"/>
                        <a14:foregroundMark x1="58646" y1="84615" x2="64208" y2="92115"/>
                        <a14:foregroundMark x1="86215" y1="74808" x2="90206" y2="90192"/>
                        <a14:foregroundMark x1="87908" y1="91346" x2="92140" y2="90385"/>
                        <a14:foregroundMark x1="88996" y1="93462" x2="88996" y2="93462"/>
                        <a14:foregroundMark x1="21282" y1="97885" x2="30351" y2="79423"/>
                        <a14:foregroundMark x1="11004" y1="83077" x2="22733" y2="75769"/>
                        <a14:foregroundMark x1="13301" y1="86154" x2="21040" y2="84231"/>
                        <a14:foregroundMark x1="23821" y1="95577" x2="23821" y2="95577"/>
                        <a14:foregroundMark x1="50544" y1="86346" x2="50544" y2="86346"/>
                        <a14:foregroundMark x1="48247" y1="88462" x2="54293" y2="82115"/>
                        <a14:foregroundMark x1="50060" y1="89423" x2="50060" y2="89423"/>
                        <a14:backgroundMark x1="59492" y1="15385" x2="63120" y2="17308"/>
                        <a14:backgroundMark x1="60701" y1="21346" x2="61064" y2="21154"/>
                        <a14:backgroundMark x1="36397" y1="19808" x2="38936" y2="21731"/>
                        <a14:backgroundMark x1="16324" y1="51731" x2="21403" y2="47500"/>
                        <a14:backgroundMark x1="26239" y1="44808" x2="29262" y2="46731"/>
                        <a14:backgroundMark x1="33736" y1="47885" x2="37001" y2="47115"/>
                        <a14:backgroundMark x1="29021" y1="34423" x2="30472" y2="39808"/>
                        <a14:backgroundMark x1="30351" y1="30192" x2="32769" y2="36154"/>
                        <a14:backgroundMark x1="29021" y1="27885" x2="30472" y2="29808"/>
                        <a14:backgroundMark x1="26481" y1="82308" x2="29141" y2="7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29000"/>
            <a:ext cx="5018707" cy="3155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618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" y="0"/>
            <a:ext cx="91438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260648"/>
            <a:ext cx="7560840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Какой праздник не является национальным ни в одной стране, но при этом широко любим во всем мире? В какой день не смолкают розыгрыши, шутки и смех? Конечно, это 1 апреля! Традиции празднования Дня смеха уходят корнями в XIV век. Если традиции уже более 500 лет, разве может детвора — самые веселые на свете — обойти её стороной?</a:t>
            </a:r>
          </a:p>
          <a:p>
            <a:r>
              <a:rPr lang="ru-RU" dirty="0" smtClean="0"/>
              <a:t>Вот и ребята группы «Рыбки» с удовольствием повеселились в этот день.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62544"/>
            <a:ext cx="410445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62544"/>
            <a:ext cx="417646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797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" y="0"/>
            <a:ext cx="91438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404664"/>
            <a:ext cx="3942184" cy="59093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1 апреля в группе «Морские звездочки» прошло развлечение «День смеха». Забавным, задорным и веселым получился праздник для детей. С большим удовольствием принимая участие в различных игровых моментах: «Все наоборот», «Смешинки», «Поздороваемся», «Царевна (царь) </a:t>
            </a:r>
            <a:r>
              <a:rPr lang="ru-RU" dirty="0" err="1" smtClean="0"/>
              <a:t>несмеян</a:t>
            </a:r>
            <a:r>
              <a:rPr lang="ru-RU" dirty="0" smtClean="0"/>
              <a:t>», «Неправильные отгадки», «Донеси мяч»», «Кто быстрей соберется», «Кто быстрей обуется?», «Самый громкий смех»; танец «Буги-вуги», дети получили возможность пошалить, попроказничать, от души посмеяться. При этом была создана для детей благоприятная, комфортная атмосфера веселья и добра. Дети также демонстрировали свои таланты, раскрепощались, веселились и очень звонко смеялись.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203" y="211520"/>
            <a:ext cx="2627141" cy="1976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0905"/>
            <a:ext cx="2093059" cy="162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238" y="2375358"/>
            <a:ext cx="2248815" cy="182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" y="2276872"/>
            <a:ext cx="2454808" cy="201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71" y="4533174"/>
            <a:ext cx="228025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437112"/>
            <a:ext cx="2503446" cy="205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05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" y="0"/>
            <a:ext cx="91438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188640"/>
            <a:ext cx="4248472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В группе «</a:t>
            </a:r>
            <a:r>
              <a:rPr lang="ru-RU" dirty="0" err="1" smtClean="0"/>
              <a:t>Осьминожки</a:t>
            </a:r>
            <a:r>
              <a:rPr lang="ru-RU" dirty="0" smtClean="0"/>
              <a:t>» 1 апреля также прошло развлечение «День Смеха».</a:t>
            </a:r>
          </a:p>
          <a:p>
            <a:r>
              <a:rPr lang="ru-RU" dirty="0" smtClean="0"/>
              <a:t>Ребята играли в забавные игры, кривлялись и смеялись вместе со Смешинкой, которая залетела к ним в гости.</a:t>
            </a:r>
            <a:endParaRPr lang="ru-RU" dirty="0"/>
          </a:p>
        </p:txBody>
      </p:sp>
      <p:pic>
        <p:nvPicPr>
          <p:cNvPr id="14338" name="Picture 2" descr="C:\Users\kammi\Downloads\IMG-20220401-WA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4088"/>
            <a:ext cx="4273216" cy="320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kammi\Downloads\IMG-20220401-WA0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768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kammi\Downloads\IMG-20220401-WA0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53136"/>
            <a:ext cx="2717333" cy="203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kammi\Downloads\IMG-20220401-WA00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212976"/>
            <a:ext cx="3153544" cy="236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kammi\Downloads\IMG-20220401-WA000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1" b="14842"/>
          <a:stretch/>
        </p:blipFill>
        <p:spPr bwMode="auto">
          <a:xfrm>
            <a:off x="6228184" y="4069036"/>
            <a:ext cx="2670281" cy="259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626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" y="0"/>
            <a:ext cx="91438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332655"/>
            <a:ext cx="3816424" cy="60016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В апреле месяце в группе «Морские звездочки прошло развлечение «Большое космическое путешествие».</a:t>
            </a:r>
          </a:p>
          <a:p>
            <a:r>
              <a:rPr lang="ru-RU" sz="1600" dirty="0" smtClean="0"/>
              <a:t>Развлечение прошло весело и интересно. Дети вместе с воспитателями совершили виртуальный полёт в космическое пространство.</a:t>
            </a:r>
          </a:p>
          <a:p>
            <a:r>
              <a:rPr lang="ru-RU" sz="1600" dirty="0" smtClean="0"/>
              <a:t>Воспитанники отгадывали космические загадки, соревновались в конкурсах и эстафетах. Ребята прошли настоящее посвящение в космонавты, в ходе которого приняли участие в конкурса, играх, игровых упражнениях: «Отправляемся в полет», </a:t>
            </a:r>
            <a:r>
              <a:rPr lang="ru-RU" sz="1600" dirty="0" err="1" smtClean="0"/>
              <a:t>флешмоб</a:t>
            </a:r>
            <a:r>
              <a:rPr lang="ru-RU" sz="1600" dirty="0" smtClean="0"/>
              <a:t> «Я ракета», конкурс «Запасаемся провиантом», игры - эстафеты «Займи место в ракете», «Космические перегрузки», «Космические тренировки», «Загони шар», «Убери космический мусор», «Строим ракету». </a:t>
            </a:r>
          </a:p>
          <a:p>
            <a:r>
              <a:rPr lang="ru-RU" sz="1600" dirty="0" smtClean="0"/>
              <a:t>В ходе развлечения дети показали скорость, ловкость, сноровку, смекалку и умение сопереживать и поддерживать друг друга.</a:t>
            </a:r>
            <a:endParaRPr lang="ru-RU" sz="1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769" y="116632"/>
            <a:ext cx="249333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692696"/>
            <a:ext cx="2160240" cy="211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790" y="2420888"/>
            <a:ext cx="2425997" cy="2144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068960"/>
            <a:ext cx="2239119" cy="20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554" y="4705522"/>
            <a:ext cx="2423214" cy="196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77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" y="0"/>
            <a:ext cx="91438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081" y="404664"/>
            <a:ext cx="4163888" cy="313932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В группе «Морские звездочки» прошло развлечение «В гости к нам пришла весна». С помощью игр, соревнований: «Сорви сосульку», «Сбор мусора прищепкой»,  «Ручейки», «Колючий еж», «Бабочки-цветочки», «Подснежники», «С кочки на кочку», эстафета «Перенеси яйцо», дети закрепляли признаки весны, выражали заботу о природе, получили заряд бодрости и хорошего настроения.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923" y="188640"/>
            <a:ext cx="2529357" cy="194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276872"/>
            <a:ext cx="2387897" cy="195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475" y="2497592"/>
            <a:ext cx="18097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86540"/>
            <a:ext cx="2642022" cy="1940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921" y="4278460"/>
            <a:ext cx="2670003" cy="2072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225" y="4656557"/>
            <a:ext cx="2390313" cy="1789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996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" y="0"/>
            <a:ext cx="91438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08104" y="260648"/>
            <a:ext cx="3222104" cy="424731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В группе «Рыбки» прошла викторина «Весна идет, весне дорогу…»</a:t>
            </a:r>
          </a:p>
          <a:p>
            <a:r>
              <a:rPr lang="ru-RU" dirty="0" smtClean="0"/>
              <a:t>Закрепляем знания детей о характерных признаках весны.</a:t>
            </a:r>
          </a:p>
          <a:p>
            <a:r>
              <a:rPr lang="ru-RU" dirty="0" smtClean="0"/>
              <a:t>Формируем умение в соревновательных заданиях быть честными, сотрудничать с товарищами по команде, обговаривать ответ;</a:t>
            </a:r>
          </a:p>
          <a:p>
            <a:r>
              <a:rPr lang="ru-RU" dirty="0" smtClean="0"/>
              <a:t>Упражняем в умении вести диалог, высказывать свое мнение.</a:t>
            </a:r>
          </a:p>
          <a:p>
            <a:r>
              <a:rPr lang="ru-RU" dirty="0" smtClean="0"/>
              <a:t>Воспитываем бережное отношение к природе.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4680"/>
            <a:ext cx="396044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24944"/>
            <a:ext cx="3544689" cy="3544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3926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" y="0"/>
            <a:ext cx="91438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6696744" cy="23083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Подснежник – цветок, который является олицетворением нежности, тепла, света. Он также является символом некой волшебной силы, своим появлением он показывает, как такое прекрасное и хрупкое творение природы может пробиться сквозь еще промерзлую почву. Подснежник – это олицетворение весны, которая теперь уже ни за что не сдастся в холодные лапы зимы.</a:t>
            </a:r>
          </a:p>
          <a:p>
            <a:r>
              <a:rPr lang="ru-RU" dirty="0" smtClean="0"/>
              <a:t>19 апреля отмечают День подснежника, к этой традиции присоединилась и группа «Рыбки».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44824"/>
            <a:ext cx="2889498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588" y="4314810"/>
            <a:ext cx="2368674" cy="236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80928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79" y="3284984"/>
            <a:ext cx="3019747" cy="3019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364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" y="0"/>
            <a:ext cx="91438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96136" y="332655"/>
            <a:ext cx="3150096" cy="618630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Наша Земля - прекрасная планета, полная чудес и загадок. Нас окружает великолепная природа. На Земле живут люди, животные, птицы, рыбы, растения, всем им должно быть хорошо, а люди должны заботиться о живой природе. И именно весной, когда вся природа просыпается от «зимнего» сна, наша Земля отмечает свой день рождение.</a:t>
            </a:r>
          </a:p>
          <a:p>
            <a:r>
              <a:rPr lang="ru-RU" dirty="0" smtClean="0"/>
              <a:t>Сегодня у ребят группы «Рыбки» прошло развлечение.</a:t>
            </a:r>
          </a:p>
          <a:p>
            <a:r>
              <a:rPr lang="ru-RU" dirty="0" smtClean="0"/>
              <a:t>С большим интересом и удовольствием они танцевали, разгадывали загадки, играли в подвижные и музыкальные игры.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896403" cy="200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2655"/>
            <a:ext cx="2560637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82887"/>
            <a:ext cx="2492226" cy="2492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982" y="2412726"/>
            <a:ext cx="2784450" cy="27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80" y="4725144"/>
            <a:ext cx="2820392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7865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978</Words>
  <Application>Microsoft Office PowerPoint</Application>
  <PresentationFormat>Экран (4:3)</PresentationFormat>
  <Paragraphs>37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14</cp:revision>
  <dcterms:created xsi:type="dcterms:W3CDTF">2022-05-02T15:33:21Z</dcterms:created>
  <dcterms:modified xsi:type="dcterms:W3CDTF">2022-05-02T17:57:13Z</dcterms:modified>
</cp:coreProperties>
</file>