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59" r:id="rId6"/>
    <p:sldId id="260" r:id="rId7"/>
    <p:sldId id="277" r:id="rId8"/>
    <p:sldId id="272" r:id="rId9"/>
    <p:sldId id="262" r:id="rId10"/>
    <p:sldId id="281" r:id="rId11"/>
    <p:sldId id="263" r:id="rId12"/>
    <p:sldId id="264" r:id="rId13"/>
    <p:sldId id="278" r:id="rId14"/>
    <p:sldId id="265" r:id="rId15"/>
    <p:sldId id="266" r:id="rId16"/>
    <p:sldId id="267" r:id="rId17"/>
    <p:sldId id="268" r:id="rId18"/>
    <p:sldId id="279" r:id="rId19"/>
    <p:sldId id="269" r:id="rId20"/>
    <p:sldId id="270" r:id="rId21"/>
    <p:sldId id="271" r:id="rId22"/>
    <p:sldId id="280" r:id="rId23"/>
    <p:sldId id="275" r:id="rId24"/>
    <p:sldId id="273" r:id="rId25"/>
    <p:sldId id="274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AF33-4B74-4CC9-AE2E-75BDFC2B641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FE365-B2DC-423A-9601-626B8D6CA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6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E365-B2DC-423A-9601-626B8D6CA47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4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3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0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0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4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9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5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2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5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3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2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C2A1-8CDB-4988-AA61-0644388BCFE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335D9-842D-4F2E-808E-0C8B13EA4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urdskv3@mail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kartinkin.net/uploads/posts/2020-07/1593804024_6-p-svetlo-zelenie-foni-dlya-prezentats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5582" y="427512"/>
            <a:ext cx="7663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дошкольное образовательное бюджетное учреждение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Муринский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детский сад комбинированного вида №3»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(МДОБУ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Муринский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ДСКВ № 3»)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8198" y="2933946"/>
            <a:ext cx="13548396" cy="990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9247" y="5630050"/>
            <a:ext cx="6096000" cy="1012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Ленинградская область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Всеволожский район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Мурино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71714" y="274638"/>
            <a:ext cx="11125200" cy="725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АООП ДО для детей с ЗПР выступают основаниями преемственности дошкольного и начального общего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образования: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832" y="1828920"/>
            <a:ext cx="11346963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Суть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заключается в переходе от 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знаниевой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парадигмы образования к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ставящей во главе угла личность ребенка, его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способности, готовность к саморазвитию.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Впервые на уровне нормативных документов в качестве одного из приоритетных целевых ориентиров дошкольного образования выделены универсальные предпосылки к учебной деятельности (УУД), обеспечивающие социальную успешность дошкольников при переходе к обучению в начальной школе, а, следовательно — преемственность дошкольного и начального образования.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71714" y="274638"/>
            <a:ext cx="11125200" cy="725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целевого раздела: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832" y="1079239"/>
            <a:ext cx="113469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57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090399" cy="4713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06" y="397622"/>
            <a:ext cx="11676185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овладевает основными культурными средствами, способами деятельности, проявляет инициативу и самостоятельность в разных видах деятельности – игре, общении, познавательно-исследовательской деятельности, конструированию и др.; способен выбирать себе род занятий, участников по совместной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проявлять свои чувства, в том числе чувство веры в себя, старается разрешать конфликты.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Способен сотрудничать и выполнять как лидерский, так и исполнительские функции в совместной деятельности.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отношению к другим людям, готовность прийти на помощь к тем, кто в этом нуждается.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умение слышать других и стремление быть понятым другими.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ситуацию; умеет подчиняться разным правилам и социальным нормам. Умеет распознавать различные ситуации и адекватно их оценивать.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Соотносит и называет все свойства предметов (цвет, форма, величина), их пространственное положение, собирает целостное изображение путём зрительного анализа.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устойчивое (отсутствие отвлечения), высокая концентрация, лёгкая переключаемость. Способен выполнять многоступенчатую инструкцию, достаточная работоспособность.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Достаточный объём памяти. Хорошая быстрота и прочность запоминания. Запоминает смысловое содержание. Память произвольная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Исключает, обобщает, группирует на основе выделения существенных признаков, аргументирует свой выбор. Способен к тонкой дифференциации. Выделяет сходство и различия между предметами и явлениями. Устанавливает причинно-следственные связи и закономерности. Навыки мыслительной деятельности достаточно устойчивы. Умеет строить элементарные умозаключения. Понимает скрытый смысл простых изображений и выражений. Помощь использует продуктивно. Понимает и использует несложную символику. Выполняет простые вербальные задания.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090399" cy="4713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06" y="397622"/>
            <a:ext cx="11676185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хорошо владеет устной речью, может выражать свои мысли и желания, использовать речь для выражения своих мыслей, чувств и желаний, построение речевого высказывания в ситуации общения, выделять звуки в словах, у ребёнка складываются предпосылки к грамотности.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способен к волевым усилиям, может следовать социальным нормам и поведения и правилам в разных видах деятельности, во взаимоотношениями со взрослыми и сверстниками.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соблюдать правила безопасного поведения и навыки личной гигиены.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проявляет ответственность за начатое дело.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проявляет любознательность, задаёт вопросы, интересуется причинно-следственными связями, пытается самостоятельно объяснять явления природы, склонен наблюдать, экспериментировать.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Знаком с произведениями детской литературы.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Обладает элементарными представлениями из области живой природы, естествознания, математики, истории и т.п.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Способен к принятию собственных решений, опираясь на свои знания и умения в различных видах деятельности.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стремление к получению знаний.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уважение к жизни (в различных формах) и заботу об окружающей среде.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 отзывается на красоту окружающего мира, произведения искусств.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патриотические чувства.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первичные представления о себе, семье.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первичные представления о том, «что такое хорошо, а что такое плохо», стремится поступать правильно.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Проявляет уважение к старшим и заботу о младших.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начальные представления о здоровом образе жизни.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2977" y="-84841"/>
            <a:ext cx="8247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содержательного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50" y="561490"/>
            <a:ext cx="1117076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общее содержание Программы, обеспечивающее полноценное развитие личности детей.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него входит:</a:t>
            </a: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-описание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-описание образовательной деятельности по профессиональной коррекции нарушений развития детей;</a:t>
            </a: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-описание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вариативных форм, способов, методов и средств реализации программы;</a:t>
            </a: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-особенности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педагогического коллектива с семьями воспитанников;</a:t>
            </a: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-взаимодействие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социальными институтами детства;</a:t>
            </a: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-часть, формируемая участниками образовательного процесса.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130545" y="2824841"/>
            <a:ext cx="2943607" cy="791852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7687" y="2844387"/>
            <a:ext cx="2943607" cy="7918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9938" y="98684"/>
            <a:ext cx="1160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области, обеспечивающие разностороннее развитие детей по ФГОС ДО: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7687" y="2805269"/>
            <a:ext cx="2903138" cy="83099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64589" y="1673952"/>
            <a:ext cx="2943607" cy="791852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30545" y="2840744"/>
            <a:ext cx="2903138" cy="83099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0982" y="5002781"/>
            <a:ext cx="2943607" cy="112893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08196" y="5002781"/>
            <a:ext cx="2943607" cy="112893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20450051">
            <a:off x="2875176" y="2284737"/>
            <a:ext cx="1432874" cy="2491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1015767">
            <a:off x="7568777" y="2309818"/>
            <a:ext cx="1432874" cy="2491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2955645">
            <a:off x="2723980" y="4254072"/>
            <a:ext cx="1432874" cy="2491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8868283">
            <a:off x="7699652" y="4242312"/>
            <a:ext cx="1432874" cy="2491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5168107" y="5442691"/>
            <a:ext cx="1432874" cy="2491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4512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62" y="892319"/>
            <a:ext cx="1179293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«Социально-коммуникативное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Инновационной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образования «От рождения до школы» / Под ред. Н.Е.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Вераксы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Т.С. Комаровой, Э.М. Дорофеевой. – 6-е изд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Методическими рекомендациями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школе детей с задержкой психического развития» Шевченко С.Г., М., 2005 допущено МО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обучения дошкольников с задержкой психического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Л.Б.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Баряевой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И.Г. Вечкановой, О.П.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Гаврилушкиной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Л.Б.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Баряевой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К.А. Логиновой СПБ, ЦЦК, 2010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829" y="86102"/>
            <a:ext cx="11887200" cy="10826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«СОЦИАЛЬНО-КОММУНИКАТИВНОЕ РАЗВИТИЕ»: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3694" y="2262476"/>
            <a:ext cx="11887199" cy="50452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algn="just">
              <a:lnSpc>
                <a:spcPct val="100000"/>
              </a:lnSpc>
              <a:spcAft>
                <a:spcPts val="0"/>
              </a:spcAft>
            </a:pPr>
            <a:r>
              <a:rPr lang="ru-RU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овладение навыками коммуникации и обеспечение оптимального вхождения детей с ЗПР в общественную жизнь.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0000"/>
              </a:lnSpc>
              <a:spcAft>
                <a:spcPts val="0"/>
              </a:spcAft>
            </a:pPr>
            <a:r>
              <a:rPr lang="ru-RU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социально-коммуникативного развития: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ребёнка представлений о самом себе и элементарных навыках для выстраивания адекватной системы положительных и личностных оценок и позитивного отношения к себе;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самообслуживания;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сотрудничать с взрослыми и сверстниками;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адекватное восприятие окружающих предметов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явлений, положительное отношение к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и основ экологического мироощущения, нравственного отношения к позитивным национальным традициям и общечеловеческим ценностям;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использовать вербальные средства общения в условиях их адекватного сочетания с невербальными средствами в контексте различных видов детской деятельности и в свободном общении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социально-коммуникативному развитию детей в дошкольном учреждении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Социализация, развитие общения, нравственное 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 семье и сообществе, патриотическое 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Самообслуживание, самостоятельность, трудовое 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 формирование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безопасности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909980"/>
            <a:ext cx="12192000" cy="59480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совершенствование функций формирующегося организма, развития двигательных навыков, тонкой ручной моторики, общей моторики, зрительно-пространственной координации в соответствии с индивидуальными способностями и возможностями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физического развития: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необходимых двигательных умений и навыков, физические качества и способности, направленные на жизнеобеспечение, развитие и совершенствование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физического воспитания пространственных и временных представлений;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в процессе предметной деятельности различных свойств материалов, а также назначение предметов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развитие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 посредством движений;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в процессе двигательной деятельности различных видов познавательной деятельности;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эмоциональной сферы ребёнка, развитие морально-волевых качеств личности, формирующихся в процессе специальных двигательных занятий, игр, эстафет;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ребёнка осознанное отношение к своим силам;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преодоления не только физических, но и психологических барьеров;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компенсаторных навыков,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использовать функции разных систем и органов вместо нарушенных;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преодолению физических нагрузок;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потребности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здоровым и вести здоровый образ жизни;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стремление к повышенной умственной и физической работоспособности;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желания улучшать свои личностные качества;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осознания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необходимости своего личного вклада в жизнь общества;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положительных форм взаимодействия между детьми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11887200" cy="697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«ФИЗИЧЕСКОЕ РАЗВИТИЕ»: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549" y="648370"/>
            <a:ext cx="11764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«Физическое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развитие»</a:t>
            </a:r>
            <a:r>
              <a:rPr lang="ru-RU" sz="1400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рождения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школы»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ред.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Н.Е.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Вераксы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Т.С.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Комаровой, Э.М. Дорофеевой.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6-е изд.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60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152400" y="697584"/>
            <a:ext cx="11734800" cy="59480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по физическому развитию детей в дошкольном учреждении: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 и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ценностей здорового образа жизни; овладение его элементарными нормами и правилами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питании, двигательном режиме, закаливании, при формировании полезных привычек и др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11887200" cy="697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«ФИЗИЧЕСКОЕ РАЗВИТИЕ»: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1887200" cy="697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«РЕЧЕВОЕ РАЗВИТИЕ»: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436" y="760233"/>
            <a:ext cx="11818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Содержание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области «Речевое</a:t>
            </a:r>
            <a:r>
              <a:rPr lang="ru-RU" sz="14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развитие» реализуется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«Программой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коррекционно-развивающей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логопедической группе детского сада для детей с тяжелыми нарушениями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(общим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недоразвитием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речи)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лет».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Нищевой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Н.В.</a:t>
            </a:r>
            <a:endParaRPr lang="ru-RU" sz="1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3951" y="1392649"/>
            <a:ext cx="11623249" cy="5188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обеспечивать своевременное и эффективное развитие речи как средство общения, познания, самовыражение ребёнка, становление разных видов детской деятельности, на основе овладения языком своего народа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речевого развития: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структурных компонентов системы языка – фонетического, лексического, грамматического;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владения языком в его коммуникативной функции – развитие связной речи, двух форм речевого общения – диалога и монолога;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способностей к элементарному осознанию явлений языка и речи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развитию речи детей в дошкольном учреждении: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словаря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(освоение значений слов и их уместное употребление в соответствии с контекстом высказывания, ситуацией, в которой происходит общение)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звуковой культуры речи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(развитие восприятия звуков родной речи и произношения)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и любви к чтению, развитие литературной речи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(диалогическая (разговорная) речь, монологическая речь (рассказывание))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овладение воспитанниками нормами речи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(способствование развитию речи как средства общения)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грамматического строя речи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(морфология (изменение слов по родам, числам,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падежам), синтаксис (освоение различных типов словосочетаний и предложений), словообразование)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s://kartinkin.net/uploads/posts/2020-07/1593804024_6-p-svetlo-zelenie-foni-dlya-prezentats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9730" y="165591"/>
            <a:ext cx="7643866" cy="123351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ФГОС ДО программа состоит из двух частей: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0258" y="1889008"/>
            <a:ext cx="9179959" cy="150019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(объем не менее 80% от её общего объёма)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109263" y="1468214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82605" y="3794038"/>
            <a:ext cx="4215267" cy="293601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 (часть, формируемая участниками образовательных отношений) – не более 20%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099738" y="3429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https://ds05.infourok.ru/uploads/ex/07cb/0009df52-fea6f212/5/hello_html_m60589c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5" y="4075074"/>
            <a:ext cx="2982367" cy="21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1887200" cy="697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«ПОЗНАВАТЕЛЬНОЕ РАЗВИТИЕ»: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02676" y="2269687"/>
            <a:ext cx="11846350" cy="49737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познавательных процессов и способов умственной деятельности, усвоение обогащение знаний о природе и обществе; развитие познавательных интересов. Познавательные процессы окружающей действительности дошкольников с ЗПР обеспечиваются процессами ощущения, восприятия, мышления, внимания, памяти.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познавательного развития: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 совершенствование перцептивных действий;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ознакомление и формирование сенсорных эталонов;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внимания, памяти;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наглядно-действенного и наглядно-образного мышления.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познавательному развитию детей в дошкольном учреждении: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познавательно-исследовательской деятельности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социокультурным ценностям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миром природы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386" y="761582"/>
            <a:ext cx="1179293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«Социально-коммуникативное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Инновационной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образования «От рождения до школы» / Под ред. Н.Е.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Вераксы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Т.С. Комаровой, Э.М. Дорофеевой. – 6-е изд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Методическими рекомендациями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школе детей с задержкой психического развития» Шевченко С.Г., М., 2005 допущено МО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обучения дошкольников с задержкой психического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Л.Б.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Баряевой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И.Г. Вечкановой, О.П.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Гаврилушкиной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Л.Б.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Баряевой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К.А. Логиновой СПБ, ЦЦК, 2010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53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97963" y="0"/>
            <a:ext cx="11887200" cy="697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«ХУДОЖЕСТВЕННО-ЭСТЕТИЧЕСКОЕ РАЗВИТИЕ»: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21" y="776715"/>
            <a:ext cx="1196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Содержание</a:t>
            </a:r>
            <a:r>
              <a:rPr lang="ru-RU" sz="1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«Художественно-эстетическое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программой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образования «От рождения до школы» / Под ред. Н.Е.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Вераксы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Т.С. Комаровой, Э.М. Дорофеевой. – 6-е изд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7963" y="1379066"/>
            <a:ext cx="11968900" cy="5253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 и задачи: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у детей эстетического отношения к миру, накопление эстетических представлений и образов, развитие эстетического вкуса, художественных способностей, освоение различных видов художественной деятельности. 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художественно-эстетического развития по ФГОС ДО: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ценностно-смыслового восприятия и понимания произведений искусства, мира природы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музыки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литературы, фольклора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художественно-эстетическому развитию детей в дошкольном учреждении: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искусству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Конструктивно-модельная  деятельность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 деятельность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36599" y="463093"/>
            <a:ext cx="11717744" cy="5253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с учётом индивидуальных и психофизических особенностей каждого ребёнка;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и сотрудничество детей и взрослых, признание ребёнка полноценным участником образовательных отношений;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различных видах деятельности;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с семьёй;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детей к социокультурным нормам, традициям семьи, общества и государства;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ребёнка в различных видах деятельности;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 ребёнка).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44196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Необходимая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коррекционная направленность всего образовательно-воспитательного процесса и построения «индивидуального образовательного маршрута», преодоление задержки психического развития и трудностей социальной адаптации детей возможна в полной мере при организованной преемственности в работе учителя-дефектолога, учителя-логопеда, педагога-психолога, специалистов, воспитателей и родителей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871" y="114301"/>
            <a:ext cx="11887200" cy="697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принципы работы учителя-дефектолога с детьми с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ЗПР: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682" y="886978"/>
            <a:ext cx="11868347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для формирования ответственных взаимоотношений с семьями воспитанников и развития компетентности родителей (законных представителей); обеспечение права родителей (законных представителей) на уважение и понимание, на участие в жизни ДОО;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к активному сотрудничеству, т.к. только в процессе совместной деятельности ДОО и семьи удается максимально помочь ребенку с тяжелыми нарушениями речи.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682" y="117537"/>
            <a:ext cx="11594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 ПЕДАГОГИЧЕСКОГО КОЛЛЕКТИВА С СЕМЬЯМИ ВОСПИТАННИКОВ: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682" y="3403119"/>
            <a:ext cx="118683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взаимодействия ДОО с семьей: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об актуальных задачах воспитания и коррекционно-развивающего обучения воспитанников и о возможностях ДОО и семьи в решении данных задач;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ДОО условия для разнообразного по содержанию и формам сотрудничества, способствующего развитию конструктивного взаимодействия педагогов и родителей (законных представителей) с детьми;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воспитанников к участию в совместных с педагогами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за внимательное отношение к разнообразным стремлениям и потребностям ребенка, создание необходимых условий для их удовлетворения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2977" y="31271"/>
            <a:ext cx="8546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организационного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раздела: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6371" y="973837"/>
            <a:ext cx="11448854" cy="4873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включает в себя: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методическими материалами и средствами обучения и воспитания;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традиционных событий, праздников, мероприятий;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и комплексно-тематическое планирование образовательной деятельности;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развивающей предметно-пространственной среды;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пребывания детей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4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975" y="1154379"/>
            <a:ext cx="11896627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Постановлением главного государственного санитарного врача Российской Федерации от 28 сентября 2020 года N 28 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молодежи»;</a:t>
            </a:r>
          </a:p>
          <a:p>
            <a:pPr marL="263525" indent="-263525" algn="just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Постановлением главного государственного санитарного врача Российской Федерации от 28 января 2021 года N 2 «Об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  <a:p>
            <a:pPr marL="263525" indent="-263525" algn="just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правилами пожарной безопасности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3525" marR="156210" lvl="0" indent="-263525" algn="just">
              <a:lnSpc>
                <a:spcPct val="150000"/>
              </a:lnSpc>
              <a:spcBef>
                <a:spcPts val="695"/>
              </a:spcBef>
              <a:buSzPts val="1200"/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требованиями, предъявляемыми к средствам обучения и воспитания детей дошкольного возраста (учет возраста и индивидуальных особенностей развития детей);</a:t>
            </a:r>
          </a:p>
          <a:p>
            <a:pPr marL="263525" marR="67945" lvl="0" indent="-263525" algn="just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требованиями к оснащенности помещений развивающей предметно - пространственной среды;</a:t>
            </a:r>
          </a:p>
          <a:p>
            <a:pPr marL="263525" marR="66040" lvl="0" indent="-263525" algn="just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требованиями к материально – техническому обеспечению программы (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комплект, оборудование, предметы).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951" y="178110"/>
            <a:ext cx="11632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4180" indent="-422275" algn="ctr">
              <a:spcBef>
                <a:spcPts val="70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процесс организуется в соответствии с:</a:t>
            </a:r>
          </a:p>
        </p:txBody>
      </p:sp>
    </p:spTree>
    <p:extLst>
      <p:ext uri="{BB962C8B-B14F-4D97-AF65-F5344CB8AC3E}">
        <p14:creationId xmlns:p14="http://schemas.microsoft.com/office/powerpoint/2010/main" val="40592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9505" y="331451"/>
            <a:ext cx="6843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4180" indent="-422275" algn="ctr">
              <a:spcBef>
                <a:spcPts val="705"/>
              </a:spcBef>
            </a:pP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Контактная информация: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90499" y="1371382"/>
            <a:ext cx="11250892" cy="4612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и почтовый адрес основного здания: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РФ,188661,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обл., Всеволожский р-он, г. Мурино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Петровский бульвар, д.3, кор.1, пом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9Н.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+7(8124) 93-75-73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murdskv3@mail.ru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сайт ДОУ: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murinosad3.vsevobr.ru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errito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443" y="2600622"/>
            <a:ext cx="3545332" cy="2658999"/>
          </a:xfrm>
          <a:prstGeom prst="rect">
            <a:avLst/>
          </a:prstGeom>
          <a:noFill/>
          <a:ln w="85725" cmpd="tri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817" y="369504"/>
            <a:ext cx="6598335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образовательной программы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на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основе: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№ 1155 от 17 октября 2013г)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обучения дошкольников с задержкой психического развития Л.Б.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Вечкановой,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О.П.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Гаврилушкиной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Л.Б.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К.А. Логиновой СПБ, ЦЦК,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школе детей с задержкой психического развития» Шевченко С.Г., М., 2005 допущено МО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247" y="3429297"/>
            <a:ext cx="2250063" cy="3113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04" y="1581231"/>
            <a:ext cx="2362729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69" y="138572"/>
            <a:ext cx="2504370" cy="38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uploads/posts/2020-07/1593804024_6-p-svetlo-zelenie-foni-dlya-prezentats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154" y="1402616"/>
            <a:ext cx="6001699" cy="380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77800" lvl="0" indent="-285750" algn="just">
              <a:lnSpc>
                <a:spcPct val="113000"/>
              </a:lnSpc>
              <a:spcBef>
                <a:spcPts val="26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7626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Инновационной программой дошкольного образования «От рождения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до</a:t>
            </a:r>
            <a:r>
              <a:rPr lang="ru-RU" sz="20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школы»</a:t>
            </a:r>
            <a:r>
              <a:rPr lang="ru-RU" sz="2000" spc="-2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/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Под</a:t>
            </a:r>
            <a:r>
              <a:rPr lang="ru-RU" sz="2000" spc="-1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ред.</a:t>
            </a:r>
            <a:r>
              <a:rPr lang="ru-RU" sz="2000" spc="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Н.Е.</a:t>
            </a:r>
            <a:r>
              <a:rPr lang="ru-RU" sz="2000" spc="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Вераксы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,</a:t>
            </a:r>
            <a:r>
              <a:rPr lang="ru-RU" sz="2000" spc="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Т.С.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Комаровой,</a:t>
            </a:r>
            <a:r>
              <a:rPr lang="ru-RU" sz="2000" spc="1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Э.М.</a:t>
            </a:r>
            <a:r>
              <a:rPr lang="ru-RU" sz="2000" spc="-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Дорофеевой</a:t>
            </a:r>
            <a:r>
              <a:rPr lang="ru-RU" sz="2000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6-е изд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77800" lvl="0" algn="just">
              <a:lnSpc>
                <a:spcPct val="113000"/>
              </a:lnSpc>
              <a:spcBef>
                <a:spcPts val="260"/>
              </a:spcBef>
              <a:spcAft>
                <a:spcPts val="0"/>
              </a:spcAft>
              <a:buSzPts val="1400"/>
              <a:tabLst>
                <a:tab pos="762635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образовательной  программы дошкольного образования для детей с тяжелыми нарушениями речи (общим недоразвитием речи) с 3 до 7 лет» Н. В.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Нищевой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7800" lvl="0" indent="-342900" algn="just">
              <a:lnSpc>
                <a:spcPct val="113000"/>
              </a:lnSpc>
              <a:spcBef>
                <a:spcPts val="26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762635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7800" lvl="0" indent="-342900" algn="just">
              <a:lnSpc>
                <a:spcPct val="113000"/>
              </a:lnSpc>
              <a:spcBef>
                <a:spcPts val="26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762635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87" y="169099"/>
            <a:ext cx="2827596" cy="4042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112" y="2603690"/>
            <a:ext cx="2814633" cy="40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29772" y="303666"/>
            <a:ext cx="10646228" cy="85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образовательной программы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Bodoni MT"/>
              </a:rPr>
              <a:t>: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8842" y="2158537"/>
            <a:ext cx="3722322" cy="27917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9771" y="1153772"/>
            <a:ext cx="685210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уровня психического развития ребёнка с ЗПР (интеллектуального, эмоционального и социального) при организации его коррекционно-развивающего воспитания и подготовки к школе в группе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комбинированной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направленности для детей с ЗПР. 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318657" y="-59190"/>
            <a:ext cx="7467600" cy="796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/>
              <a:t>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7774" y="615951"/>
            <a:ext cx="9020175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специальной помощи средствами образования после выявления первичного нарушения развития в дошкольном возрасте.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между дошкольным и школьным образованием как условием непрерывности коррекционно-развивающего процесса.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коррекционно-развивающей направленности обучения в рамках основных образовательных областей.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обучения с учётом специфики усвоения знаний, умений и навыков детьми с ЗПР (пошаговое предъявление материала, дозированной помощи взрослого, использование специальных методов, приёмов и средств, способствующих как общему развитию ребёнка, так и компенсации индивидуальных недостатков развития).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непрерывного контроля над становлением учебно-познавательной деятельности ребёнка, продолжающегося до достижения её минимального достаточного уровня, позволяющего справиться с учебными заданиями самостоятельно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особой пространственной и временной организации образовательной среды с учётом функционального состояния ЦНС 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нейродинамики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психических процессов у детей с ЗПР (быстрой истощаемости, низкой работоспособности, пониженного или неустойчивого общего психического тонуса и др.).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318657" y="-59190"/>
            <a:ext cx="7467600" cy="796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/>
              <a:t>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796314"/>
            <a:ext cx="8667749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стимулирование познавательной активности, побуждение интереса к себе, окружающему и социальному миру.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Постоянная помощь ребёнку в осмыслении и расширении усваиваемых знаний, закреплении и совершенствовании освоенных умений.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Комплексное сопровождение для получения необходимого лечения, направленного на улучшение деятельности центральной нервной системы и на коррекцию поведения, а также специальной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психокоррекционной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помощи, направленной на компенсацию искажений и дефицитов эмоционального развития и формирования осознанной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познавательной деятельности и поведения.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средств коммуникаций, приёмов общения и взаимодействия (с членами семьи, со сверстниками, взрослыми), формирование навыков социально одобряемого поведения, расширения социальных контактов.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семьи и Учреждения (организация сотрудничества с родителями).	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683" y="72289"/>
            <a:ext cx="11934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вариативности образовательного процесса содержание некоторых образовательных областей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более детальном и углубленном освоении программы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использование парциальных программ, авторских методик, технологий, разработок. Вариативная часть используется как дополнение к содержанию АООП для воспитанников 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94517"/>
              </p:ext>
            </p:extLst>
          </p:nvPr>
        </p:nvGraphicFramePr>
        <p:xfrm>
          <a:off x="207394" y="791844"/>
          <a:ext cx="1176465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развитие: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Авдеева Н.Н., Князева О.Л.,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Стеркина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Р.Б. Безопасность – С.П., «Детство-Пресс», 2002.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Авдеева Н.Н., Степанова Г.Б. «Человек» Академия развития, 2003.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Безруких М.М., Филиппова Т.А. Разговор о правильном питании – М.,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Олма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-Пресс, 2006.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Ганул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 Правила поведения на природе - С.П., ИД «Литера», 2010.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Добина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Н.И. Развитие личности ребенка в детском саду - Ярославль, Академия развития, 2008  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Звонят, откройте дверь – М., ИД «Карапуз», 2005.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Игуменова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Д.Б., Иванников И.Г. Чтобы не было беды - М.,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Стройиздат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1992.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много вам хочу сказать – М., ИД «Карапуз», 2001.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обеспечить безопасность дошкольников – М.; Просвещение, 2001.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устроен человек Энциклопедия дошкольника и младшего школьника, - ЗАО «Издательство «Газетный мир».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ОБЖ (авторы: Р.Б.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Стеркина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О.Л. Князева, Н.Н. Авдеева).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Радзиевская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Л.И. «Ты и дорога» серия «Азбука безопасности», 2009.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Радзиевская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Л.И. «Ты и лес» серия «Азбука безопасности», 2007.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Радзиевская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Л.И. «Ты и огонь» серия «Азбука безопасности», 2009.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Радзиевская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Л.И. «Ты и животные» серия «Азбука безопасности», 2009.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 О.В. Правила поведения в опасных ситуациях - С.П., ИД «Литера», 2010.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Саулина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Т.Ф. Три сигнала светофора - М., Издательство Мозаика-Синтез, 2008 .    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Фисенко М.А. ОБЖ разработки занятий подготовительная группа 1 и 2 часть серия «Детский сад» -Волгоград, ИТД Корифей, 2010.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Фисенко М.А. ОБЖ разработки занятий старшая группа серия «Детский сад» -Волгоград, ИТД Корифей, 2010.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Чермашенцева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 Основы безопасного поведения дошкольников – Волгоград, Издательство «Учитель», 2008.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Шорыгина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Т.А.«Беседы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 основах безопасности с детьми 5-8 лет»- М.; ТЦ «Сфера», 2008.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Шукшина С.Е. Я и мое тело –М., Школьная Пресса, 2009.</a:t>
                      </a:r>
                    </a:p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Шорыгина Т.А. Беседы о правилах пожарной безопасности - М., ТЦ «Сфера», 2009.</a:t>
                      </a:r>
                    </a:p>
                    <a:p>
                      <a:endParaRPr lang="ru-RU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развитие: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Лыкова И. А. Изобразительная деятельность в детском саду. - Москва.2007.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Давыдова Г.Н. Нетрадиционные техники рисования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М.:Издательство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«Скрипторий 2003,2013.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Давыдова Г.Н. Нетрадиционные техники рисования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М.:Издательство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«Скрипторий 2003»,2013.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Казакова Р.Г. Рисование с детьми дошкольного возраста: нетрадиционные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техники, планирование, конспекты занятий.– М., 2007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Комарова Т.С. Изобразительная деятельность: Обучение детей техническим навыкам и умениям. Дошкольное воспитание.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Акуненок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Т.С. Использование в ДОУ приемов нетрадиционного рисования Дошкольное образование. – 2010.</a:t>
                      </a:r>
                    </a:p>
                    <a:p>
                      <a:endParaRPr lang="ru-RU" b="0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84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5989" y="65748"/>
            <a:ext cx="12126012" cy="11430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в соответствии с п. 2.11 ФГОС ДО дошкольного образования и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три основных раздела,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из которых отражаются обязательная часть и часть, формируемая участниками образовательных отношении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blackGray">
          <a:xfrm rot="16200000" flipH="1" flipV="1">
            <a:off x="5107173" y="1320123"/>
            <a:ext cx="9790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blackGray">
          <a:xfrm rot="16200000" flipV="1">
            <a:off x="5780672" y="1320122"/>
            <a:ext cx="108012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rgbClr val="92D05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gray">
          <a:xfrm>
            <a:off x="2162628" y="2235194"/>
            <a:ext cx="8117616" cy="1356643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gray">
          <a:xfrm>
            <a:off x="3029335" y="2413439"/>
            <a:ext cx="638420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4800" b="1" dirty="0" smtClean="0">
                <a:solidFill>
                  <a:srgbClr val="002060"/>
                </a:solidFill>
                <a:cs typeface="Arial" charset="0"/>
              </a:rPr>
              <a:t>ЦЕЛЕВОЙ</a:t>
            </a:r>
            <a:endParaRPr lang="en-US" altLang="ru-RU" sz="48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gray">
          <a:xfrm>
            <a:off x="2162630" y="3734094"/>
            <a:ext cx="8117614" cy="1395264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 dirty="0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3184192" y="4129002"/>
            <a:ext cx="627308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4800" b="1" dirty="0" smtClean="0">
                <a:solidFill>
                  <a:srgbClr val="002060"/>
                </a:solidFill>
                <a:cs typeface="Arial" charset="0"/>
              </a:rPr>
              <a:t>СОДЕРЖАТЕЛЬНЫЙ</a:t>
            </a:r>
            <a:endParaRPr lang="en-US" altLang="ru-RU" sz="48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gray">
          <a:xfrm>
            <a:off x="2162629" y="5257099"/>
            <a:ext cx="8117615" cy="1341263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3019321" y="5539935"/>
            <a:ext cx="677126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4800" b="1" dirty="0" smtClean="0">
                <a:solidFill>
                  <a:srgbClr val="002060"/>
                </a:solidFill>
                <a:cs typeface="Arial" charset="0"/>
              </a:rPr>
              <a:t>ОРГАНИЗАЦИОННЫЙ</a:t>
            </a:r>
            <a:endParaRPr lang="en-US" altLang="ru-RU" sz="48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3192</Words>
  <Application>Microsoft Office PowerPoint</Application>
  <PresentationFormat>Широкоэкранный</PresentationFormat>
  <Paragraphs>279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Bodoni MT</vt:lpstr>
      <vt:lpstr>Calibri</vt:lpstr>
      <vt:lpstr>Calibri Light</vt:lpstr>
      <vt:lpstr>Georgia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Дом2</dc:creator>
  <cp:lastModifiedBy>Ольга Андрианова</cp:lastModifiedBy>
  <cp:revision>100</cp:revision>
  <dcterms:created xsi:type="dcterms:W3CDTF">2022-01-25T13:51:54Z</dcterms:created>
  <dcterms:modified xsi:type="dcterms:W3CDTF">2022-01-26T19:24:19Z</dcterms:modified>
</cp:coreProperties>
</file>