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9" r:id="rId2"/>
    <p:sldId id="257" r:id="rId3"/>
    <p:sldId id="258" r:id="rId4"/>
    <p:sldId id="262" r:id="rId5"/>
    <p:sldId id="261" r:id="rId6"/>
    <p:sldId id="265" r:id="rId7"/>
    <p:sldId id="266" r:id="rId8"/>
    <p:sldId id="267" r:id="rId9"/>
    <p:sldId id="264" r:id="rId10"/>
    <p:sldId id="268" r:id="rId11"/>
    <p:sldId id="269" r:id="rId12"/>
    <p:sldId id="281" r:id="rId13"/>
    <p:sldId id="279" r:id="rId14"/>
    <p:sldId id="280" r:id="rId15"/>
    <p:sldId id="289" r:id="rId16"/>
    <p:sldId id="283" r:id="rId17"/>
    <p:sldId id="282" r:id="rId18"/>
    <p:sldId id="286" r:id="rId19"/>
    <p:sldId id="284" r:id="rId20"/>
    <p:sldId id="288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00"/>
    <a:srgbClr val="CC0066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4" autoAdjust="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42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84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69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7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29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4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6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64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25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0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35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A0C7CE-63E3-452C-A69B-78C5AC3C541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097FEC3-20E7-4950-B00E-40F308819B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37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pic>
        <p:nvPicPr>
          <p:cNvPr id="16386" name="Picture 2" descr="Картинки по запросу картинки солнышко улыбается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-25558"/>
            <a:ext cx="3452796" cy="33123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3140968"/>
            <a:ext cx="6408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целостной картины мира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занятия: «Все профессии нужны, все профессии важны»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расширять и закреплять знания детей о разных профессиях: плотник, музыкант, художник и т.д.;  показать значимость каждой из 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воспитатель Плюснина В.С.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827584" y="1484784"/>
            <a:ext cx="7772400" cy="151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ts val="0"/>
              </a:spcBef>
              <a:defRPr/>
            </a:pPr>
            <a:r>
              <a:rPr lang="ru-RU" sz="3200" b="1" kern="0" dirty="0" smtClean="0">
                <a:solidFill>
                  <a:srgbClr val="00518E"/>
                </a:solidFill>
                <a:latin typeface="Arial Black" pitchFamily="34" charset="0"/>
              </a:rPr>
              <a:t>Деревца весной сажает,</a:t>
            </a:r>
          </a:p>
          <a:p>
            <a:pPr marL="342900" indent="-342900" algn="r">
              <a:spcBef>
                <a:spcPts val="0"/>
              </a:spcBef>
              <a:defRPr/>
            </a:pPr>
            <a:r>
              <a:rPr lang="ru-RU" sz="3200" b="1" kern="0" dirty="0" smtClean="0">
                <a:solidFill>
                  <a:srgbClr val="00518E"/>
                </a:solidFill>
                <a:latin typeface="Arial Black" pitchFamily="34" charset="0"/>
              </a:rPr>
              <a:t>Он природу защищает.</a:t>
            </a:r>
            <a:r>
              <a:rPr lang="ru-RU" sz="3200" kern="0" dirty="0">
                <a:solidFill>
                  <a:srgbClr val="00518E"/>
                </a:solidFill>
                <a:latin typeface="Arial Black" pitchFamily="34" charset="0"/>
              </a:rPr>
              <a:t/>
            </a:r>
            <a:br>
              <a:rPr lang="ru-RU" sz="3200" kern="0" dirty="0">
                <a:solidFill>
                  <a:srgbClr val="00518E"/>
                </a:solidFill>
                <a:latin typeface="Arial Black" pitchFamily="34" charset="0"/>
              </a:rPr>
            </a:br>
            <a:r>
              <a:rPr lang="ru-RU" sz="3200" kern="0" dirty="0">
                <a:solidFill>
                  <a:srgbClr val="00518E"/>
                </a:solidFill>
                <a:latin typeface="Arial Black" pitchFamily="34" charset="0"/>
              </a:rPr>
              <a:t/>
            </a:r>
            <a:br>
              <a:rPr lang="ru-RU" sz="3200" kern="0" dirty="0">
                <a:solidFill>
                  <a:srgbClr val="00518E"/>
                </a:solidFill>
                <a:latin typeface="Arial Black" pitchFamily="34" charset="0"/>
              </a:rPr>
            </a:br>
            <a:endParaRPr lang="ru-RU" sz="3200" kern="0" dirty="0">
              <a:solidFill>
                <a:srgbClr val="00518E"/>
              </a:solidFill>
              <a:latin typeface="Arial Black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404664"/>
            <a:ext cx="60960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ЭКОЛОГ</a:t>
            </a:r>
          </a:p>
        </p:txBody>
      </p:sp>
      <p:pic>
        <p:nvPicPr>
          <p:cNvPr id="26626" name="Picture 2" descr="Картинки по запросу картинки эколог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2564904"/>
            <a:ext cx="374441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pic>
        <p:nvPicPr>
          <p:cNvPr id="25602" name="Picture 2" descr="https://st.weblancer.net/download/970424_935xp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314825"/>
            <a:ext cx="4070422" cy="5543176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51520" y="1988840"/>
            <a:ext cx="77724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ru-RU" sz="3200" b="1" kern="0" dirty="0">
                <a:solidFill>
                  <a:srgbClr val="00518E"/>
                </a:solidFill>
                <a:latin typeface="Arial Black" pitchFamily="34" charset="0"/>
              </a:rPr>
              <a:t>Широко открытый рот,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ru-RU" sz="3200" b="1" kern="0" dirty="0">
                <a:solidFill>
                  <a:srgbClr val="00518E"/>
                </a:solidFill>
                <a:latin typeface="Arial Black" pitchFamily="34" charset="0"/>
              </a:rPr>
              <a:t>Он на сцене, он поёт…</a:t>
            </a:r>
            <a:r>
              <a:rPr lang="ru-RU" sz="3200" kern="0" dirty="0">
                <a:solidFill>
                  <a:srgbClr val="00518E"/>
                </a:solidFill>
                <a:latin typeface="Arial Black" pitchFamily="34" charset="0"/>
              </a:rPr>
              <a:t/>
            </a:r>
            <a:br>
              <a:rPr lang="ru-RU" sz="3200" kern="0" dirty="0">
                <a:solidFill>
                  <a:srgbClr val="00518E"/>
                </a:solidFill>
                <a:latin typeface="Arial Black" pitchFamily="34" charset="0"/>
              </a:rPr>
            </a:br>
            <a:r>
              <a:rPr lang="ru-RU" sz="3200" kern="0" dirty="0">
                <a:solidFill>
                  <a:srgbClr val="00518E"/>
                </a:solidFill>
                <a:latin typeface="Arial Black" pitchFamily="34" charset="0"/>
              </a:rPr>
              <a:t/>
            </a:r>
            <a:br>
              <a:rPr lang="ru-RU" sz="3200" kern="0" dirty="0">
                <a:solidFill>
                  <a:srgbClr val="00518E"/>
                </a:solidFill>
                <a:latin typeface="Arial Black" pitchFamily="34" charset="0"/>
              </a:rPr>
            </a:br>
            <a:endParaRPr lang="ru-RU" sz="3200" kern="0" dirty="0">
              <a:solidFill>
                <a:srgbClr val="00518E"/>
              </a:solidFill>
              <a:latin typeface="Arial Black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332656"/>
            <a:ext cx="60960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ПЕВЕЦ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04664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ТРЕЙДЕР   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Текст 4"/>
          <p:cNvSpPr txBox="1">
            <a:spLocks/>
          </p:cNvSpPr>
          <p:nvPr/>
        </p:nvSpPr>
        <p:spPr>
          <a:xfrm>
            <a:off x="3059832" y="476672"/>
            <a:ext cx="5867400" cy="1871663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– это человек, совершающий операции на валютном рынке и зарабатывающий деньги на разнице курсов мировых валют. </a:t>
            </a:r>
          </a:p>
        </p:txBody>
      </p:sp>
      <p:pic>
        <p:nvPicPr>
          <p:cNvPr id="36866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59" y="2780928"/>
            <a:ext cx="5621915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548680"/>
            <a:ext cx="2945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БАРИСТА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-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Текст 4"/>
          <p:cNvSpPr txBox="1">
            <a:spLocks/>
          </p:cNvSpPr>
          <p:nvPr/>
        </p:nvSpPr>
        <p:spPr>
          <a:xfrm>
            <a:off x="3203848" y="548680"/>
            <a:ext cx="5715000" cy="80486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специалист по варке кофе. </a:t>
            </a:r>
          </a:p>
        </p:txBody>
      </p:sp>
      <p:pic>
        <p:nvPicPr>
          <p:cNvPr id="38914" name="Picture 2" descr="Картинки по запросу картинки барист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1484784"/>
            <a:ext cx="5856572" cy="4494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980728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8080"/>
                </a:solidFill>
                <a:latin typeface="Arial Black" pitchFamily="34" charset="0"/>
              </a:rPr>
              <a:t>МАРКЕТОЛОГ -</a:t>
            </a:r>
            <a:endParaRPr lang="ru-RU" sz="3600" b="1" dirty="0">
              <a:solidFill>
                <a:srgbClr val="00808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0601" y="980728"/>
            <a:ext cx="40198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тот, кто изучает рынок.</a:t>
            </a:r>
            <a:endParaRPr lang="ru-RU" sz="3200" b="1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Картинки по запросу картинки маркетолог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2204864"/>
            <a:ext cx="6229431" cy="414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24744"/>
            <a:ext cx="8534400" cy="152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spcFirstLastPara="1" numCol="1">
            <a:prstTxWarp prst="textArchDow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50" normalizeH="0" baseline="0" noProof="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Немного истории</a:t>
            </a:r>
            <a:endParaRPr kumimoji="0" lang="ru-RU" sz="8000" b="1" i="0" u="none" strike="noStrike" kern="1200" cap="none" spc="50" normalizeH="0" baseline="0" noProof="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9938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3717032"/>
            <a:ext cx="3370695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764704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  Одной </a:t>
            </a:r>
            <a:r>
              <a:rPr lang="ru-RU" sz="3600" b="1" dirty="0">
                <a:solidFill>
                  <a:srgbClr val="009900"/>
                </a:solidFill>
              </a:rPr>
              <a:t>из почётных профессий на </a:t>
            </a:r>
            <a:r>
              <a:rPr lang="ru-RU" sz="3600" b="1" dirty="0" smtClean="0">
                <a:solidFill>
                  <a:srgbClr val="009900"/>
                </a:solidFill>
              </a:rPr>
              <a:t>Руси считалась </a:t>
            </a:r>
            <a:r>
              <a:rPr lang="ru-RU" sz="3600" b="1" dirty="0">
                <a:solidFill>
                  <a:srgbClr val="009900"/>
                </a:solidFill>
              </a:rPr>
              <a:t>профессия </a:t>
            </a:r>
            <a:r>
              <a:rPr lang="ru-RU" sz="3600" b="1" dirty="0" err="1">
                <a:solidFill>
                  <a:srgbClr val="009900"/>
                </a:solidFill>
              </a:rPr>
              <a:t>плевальщика</a:t>
            </a:r>
            <a:r>
              <a:rPr lang="ru-RU" sz="3600" b="1" dirty="0">
                <a:solidFill>
                  <a:srgbClr val="009900"/>
                </a:solidFill>
              </a:rPr>
              <a:t>. </a:t>
            </a:r>
            <a:endParaRPr lang="ru-RU" sz="3600" b="1" dirty="0" smtClean="0">
              <a:solidFill>
                <a:srgbClr val="009900"/>
              </a:solidFill>
            </a:endParaRPr>
          </a:p>
          <a:p>
            <a:r>
              <a:rPr lang="ru-RU" sz="3600" b="1" dirty="0" smtClean="0">
                <a:solidFill>
                  <a:srgbClr val="009900"/>
                </a:solidFill>
              </a:rPr>
              <a:t>Чем занимался </a:t>
            </a:r>
            <a:r>
              <a:rPr lang="ru-RU" sz="3600" b="1" dirty="0">
                <a:solidFill>
                  <a:srgbClr val="009900"/>
                </a:solidFill>
              </a:rPr>
              <a:t>этот человек?</a:t>
            </a:r>
            <a:r>
              <a:rPr lang="ru-RU" sz="3600" b="1" dirty="0" smtClean="0">
                <a:solidFill>
                  <a:srgbClr val="009900"/>
                </a:solidFill>
              </a:rPr>
              <a:t/>
            </a:r>
            <a:br>
              <a:rPr lang="ru-RU" sz="3600" b="1" dirty="0" smtClean="0">
                <a:solidFill>
                  <a:srgbClr val="009900"/>
                </a:solidFill>
              </a:rPr>
            </a:b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068960"/>
            <a:ext cx="792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1. Договаривался о свадьбах.</a:t>
            </a:r>
            <a:br>
              <a:rPr lang="ru-RU" sz="32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3. Строил печи.</a:t>
            </a:r>
            <a:br>
              <a:rPr lang="ru-RU" sz="32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4. Собирал налоги.</a:t>
            </a:r>
            <a:endParaRPr lang="ru-RU" sz="32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573016"/>
            <a:ext cx="2809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2. Сеял репу.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54868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8E0000"/>
                </a:solidFill>
              </a:rPr>
              <a:t>  </a:t>
            </a:r>
            <a:r>
              <a:rPr lang="ru-RU" sz="3600" b="1" dirty="0" smtClean="0">
                <a:solidFill>
                  <a:srgbClr val="009900"/>
                </a:solidFill>
                <a:latin typeface="Arial Black" pitchFamily="34" charset="0"/>
                <a:cs typeface="Arial" pitchFamily="34" charset="0"/>
              </a:rPr>
              <a:t>Ответ:</a:t>
            </a:r>
          </a:p>
          <a:p>
            <a:endParaRPr lang="ru-RU" sz="3600" b="1" dirty="0" smtClean="0">
              <a:solidFill>
                <a:srgbClr val="8E0000"/>
              </a:solidFill>
            </a:endParaRPr>
          </a:p>
          <a:p>
            <a:r>
              <a:rPr lang="ru-RU" sz="3600" b="1" dirty="0" smtClean="0">
                <a:solidFill>
                  <a:srgbClr val="3333CC"/>
                </a:solidFill>
              </a:rPr>
              <a:t>   У репы очень мелкие семена: в одном килограмме их больше миллиона. Сеять их руками невозможно. Семена</a:t>
            </a:r>
            <a:br>
              <a:rPr lang="ru-RU" sz="3600" b="1" dirty="0" smtClean="0">
                <a:solidFill>
                  <a:srgbClr val="3333CC"/>
                </a:solidFill>
              </a:rPr>
            </a:br>
            <a:r>
              <a:rPr lang="ru-RU" sz="3600" b="1" dirty="0" smtClean="0">
                <a:solidFill>
                  <a:srgbClr val="3333CC"/>
                </a:solidFill>
              </a:rPr>
              <a:t>выплёвывали, и хорошие </a:t>
            </a:r>
            <a:r>
              <a:rPr lang="ru-RU" sz="3600" b="1" dirty="0" err="1" smtClean="0">
                <a:solidFill>
                  <a:srgbClr val="3333CC"/>
                </a:solidFill>
              </a:rPr>
              <a:t>плевальщики</a:t>
            </a:r>
            <a:r>
              <a:rPr lang="ru-RU" sz="3600" b="1" dirty="0" smtClean="0">
                <a:solidFill>
                  <a:srgbClr val="3333CC"/>
                </a:solidFill>
              </a:rPr>
              <a:t> очень ценились.</a:t>
            </a:r>
            <a:endParaRPr lang="ru-RU" sz="3600" b="1" dirty="0">
              <a:solidFill>
                <a:srgbClr val="3333CC"/>
              </a:solidFill>
            </a:endParaRPr>
          </a:p>
        </p:txBody>
      </p:sp>
      <p:pic>
        <p:nvPicPr>
          <p:cNvPr id="48130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9" y="3284984"/>
            <a:ext cx="4991172" cy="3615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476672"/>
            <a:ext cx="8458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Древние греки изображали богиню </a:t>
            </a:r>
            <a:r>
              <a:rPr lang="ru-RU" sz="3200" b="1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Гигею</a:t>
            </a:r>
            <a:r>
              <a:rPr lang="ru-RU" sz="3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в виде молодой женщины, кормящей змею из чаши. </a:t>
            </a:r>
          </a:p>
          <a:p>
            <a:r>
              <a:rPr lang="ru-RU" sz="3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Сегодня «сосуд </a:t>
            </a:r>
            <a:r>
              <a:rPr lang="ru-RU" sz="3200" b="1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Гигеи</a:t>
            </a:r>
            <a:r>
              <a:rPr lang="ru-RU" sz="3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» является символом одной из областей научной и практической деятельности человека. Какой именно?</a:t>
            </a:r>
            <a:br>
              <a:rPr lang="ru-RU" sz="3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29309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1. Зоологии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2. Гигиены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4. </a:t>
            </a:r>
            <a:r>
              <a:rPr lang="ru-RU" sz="3200" b="1" dirty="0" err="1" smtClean="0">
                <a:solidFill>
                  <a:srgbClr val="C00000"/>
                </a:solidFill>
              </a:rPr>
              <a:t>Гербологии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301208"/>
            <a:ext cx="2824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3. Медицины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04664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  <a:latin typeface="Arial Black" pitchFamily="34" charset="0"/>
              </a:rPr>
              <a:t>Ответ: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3333CC"/>
                </a:solidFill>
              </a:rPr>
              <a:t>   Сосуд </a:t>
            </a:r>
            <a:r>
              <a:rPr lang="ru-RU" sz="3600" b="1" dirty="0" err="1" smtClean="0">
                <a:solidFill>
                  <a:srgbClr val="3333CC"/>
                </a:solidFill>
              </a:rPr>
              <a:t>Гигеи</a:t>
            </a:r>
            <a:r>
              <a:rPr lang="ru-RU" sz="3600" b="1" dirty="0" smtClean="0">
                <a:solidFill>
                  <a:srgbClr val="3333CC"/>
                </a:solidFill>
              </a:rPr>
              <a:t> является символом медицины. Он изображается в виде чаши на длинной тонкой ножке, вокруг которой обвилась змея.</a:t>
            </a:r>
            <a:endParaRPr lang="ru-RU" sz="3600" b="1" dirty="0">
              <a:solidFill>
                <a:srgbClr val="3333CC"/>
              </a:solidFill>
            </a:endParaRPr>
          </a:p>
        </p:txBody>
      </p:sp>
      <p:pic>
        <p:nvPicPr>
          <p:cNvPr id="46082" name="Picture 2" descr="Картинки по запросу картинки эмблема медицины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3314849"/>
            <a:ext cx="3250843" cy="3138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pic>
        <p:nvPicPr>
          <p:cNvPr id="16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23528" y="908720"/>
            <a:ext cx="8496944" cy="218521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99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Профессия 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– это вид труда,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который 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требует от человека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определённой 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подготовки,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знаний 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и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/>
                <a:latin typeface="Arial Black" pitchFamily="34" charset="0"/>
              </a:rPr>
              <a:t>умений. 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C0066"/>
              </a:solidFill>
              <a:effectLst/>
              <a:latin typeface="Arial Black" pitchFamily="34" charset="0"/>
            </a:endParaRPr>
          </a:p>
        </p:txBody>
      </p:sp>
      <p:pic>
        <p:nvPicPr>
          <p:cNvPr id="18" name="Picture 4" descr="Картинки по запросу картинки профессий люде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3501008"/>
            <a:ext cx="1910462" cy="2445392"/>
          </a:xfrm>
          <a:prstGeom prst="rect">
            <a:avLst/>
          </a:prstGeom>
          <a:noFill/>
        </p:spPr>
      </p:pic>
      <p:pic>
        <p:nvPicPr>
          <p:cNvPr id="19" name="Picture 6" descr="Похожее изображени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1840" y="3644317"/>
            <a:ext cx="2592288" cy="3213683"/>
          </a:xfrm>
          <a:prstGeom prst="rect">
            <a:avLst/>
          </a:prstGeom>
          <a:noFill/>
        </p:spPr>
      </p:pic>
      <p:pic>
        <p:nvPicPr>
          <p:cNvPr id="20" name="Picture 10" descr="Картинки по запросу картинки профессий людей врач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858865"/>
            <a:ext cx="2160240" cy="2988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" y="3810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8080"/>
                </a:solidFill>
              </a:rPr>
              <a:t>   </a:t>
            </a:r>
            <a:r>
              <a:rPr lang="ru-RU" sz="3200" b="1" dirty="0" smtClean="0">
                <a:solidFill>
                  <a:srgbClr val="008080"/>
                </a:solidFill>
              </a:rPr>
              <a:t>До </a:t>
            </a:r>
            <a:r>
              <a:rPr lang="ru-RU" sz="3200" b="1" dirty="0">
                <a:solidFill>
                  <a:srgbClr val="008080"/>
                </a:solidFill>
              </a:rPr>
              <a:t>начала XVIII века в Московском </a:t>
            </a:r>
            <a:r>
              <a:rPr lang="ru-RU" sz="3200" b="1" dirty="0" smtClean="0">
                <a:solidFill>
                  <a:srgbClr val="008080"/>
                </a:solidFill>
              </a:rPr>
              <a:t>государстве  существовала </a:t>
            </a:r>
            <a:r>
              <a:rPr lang="ru-RU" sz="3200" b="1" dirty="0">
                <a:solidFill>
                  <a:srgbClr val="008080"/>
                </a:solidFill>
              </a:rPr>
              <a:t>должность целовальника</a:t>
            </a:r>
            <a:r>
              <a:rPr lang="ru-RU" sz="3200" b="1" dirty="0" smtClean="0">
                <a:solidFill>
                  <a:srgbClr val="008080"/>
                </a:solidFill>
              </a:rPr>
              <a:t>, которые </a:t>
            </a:r>
            <a:r>
              <a:rPr lang="ru-RU" sz="3200" b="1" dirty="0">
                <a:solidFill>
                  <a:srgbClr val="008080"/>
                </a:solidFill>
              </a:rPr>
              <a:t>избирались жителями городов и </a:t>
            </a:r>
            <a:r>
              <a:rPr lang="ru-RU" sz="3200" b="1" dirty="0" smtClean="0">
                <a:solidFill>
                  <a:srgbClr val="008080"/>
                </a:solidFill>
              </a:rPr>
              <a:t>уездов для </a:t>
            </a:r>
            <a:r>
              <a:rPr lang="ru-RU" sz="3200" b="1" dirty="0">
                <a:solidFill>
                  <a:srgbClr val="008080"/>
                </a:solidFill>
              </a:rPr>
              <a:t>губного дела. </a:t>
            </a:r>
            <a:endParaRPr lang="ru-RU" sz="3200" b="1" dirty="0" smtClean="0">
              <a:solidFill>
                <a:srgbClr val="008080"/>
              </a:solidFill>
            </a:endParaRPr>
          </a:p>
          <a:p>
            <a:r>
              <a:rPr lang="ru-RU" sz="3200" b="1" dirty="0" smtClean="0">
                <a:solidFill>
                  <a:srgbClr val="008080"/>
                </a:solidFill>
              </a:rPr>
              <a:t>Как </a:t>
            </a:r>
            <a:r>
              <a:rPr lang="ru-RU" sz="3200" b="1" dirty="0">
                <a:solidFill>
                  <a:srgbClr val="008080"/>
                </a:solidFill>
              </a:rPr>
              <a:t>бы мы назвали </a:t>
            </a:r>
            <a:r>
              <a:rPr lang="ru-RU" sz="3200" b="1" dirty="0" smtClean="0">
                <a:solidFill>
                  <a:srgbClr val="008080"/>
                </a:solidFill>
              </a:rPr>
              <a:t>губных целовальников </a:t>
            </a:r>
            <a:r>
              <a:rPr lang="ru-RU" sz="3200" b="1" dirty="0">
                <a:solidFill>
                  <a:srgbClr val="008080"/>
                </a:solidFill>
              </a:rPr>
              <a:t>сегодня?</a:t>
            </a:r>
            <a:r>
              <a:rPr lang="ru-RU" sz="3200" dirty="0" smtClean="0">
                <a:solidFill>
                  <a:srgbClr val="008080"/>
                </a:solidFill>
              </a:rPr>
              <a:t/>
            </a:r>
            <a:br>
              <a:rPr lang="ru-RU" sz="3200" dirty="0" smtClean="0">
                <a:solidFill>
                  <a:srgbClr val="008080"/>
                </a:solidFill>
              </a:rPr>
            </a:br>
            <a:endParaRPr lang="ru-RU" sz="3200" dirty="0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365104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2. Свахи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3. Косметологи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4. Хирурги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365104"/>
            <a:ext cx="2342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1. Сыщики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" y="304800"/>
            <a:ext cx="8458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 Ответ:</a:t>
            </a:r>
          </a:p>
          <a:p>
            <a:r>
              <a:rPr lang="ru-RU" sz="3200" b="1" dirty="0" smtClean="0"/>
              <a:t>    </a:t>
            </a:r>
            <a:r>
              <a:rPr lang="ru-RU" sz="3200" b="1" dirty="0" smtClean="0">
                <a:solidFill>
                  <a:srgbClr val="008080"/>
                </a:solidFill>
              </a:rPr>
              <a:t>Губные </a:t>
            </a:r>
            <a:r>
              <a:rPr lang="ru-RU" sz="3200" b="1" dirty="0">
                <a:solidFill>
                  <a:srgbClr val="008080"/>
                </a:solidFill>
              </a:rPr>
              <a:t>целовальники по </a:t>
            </a:r>
            <a:r>
              <a:rPr lang="ru-RU" sz="3200" b="1" dirty="0" smtClean="0">
                <a:solidFill>
                  <a:srgbClr val="008080"/>
                </a:solidFill>
              </a:rPr>
              <a:t>сути выполняли </a:t>
            </a:r>
            <a:r>
              <a:rPr lang="ru-RU" sz="3200" b="1" dirty="0">
                <a:solidFill>
                  <a:srgbClr val="008080"/>
                </a:solidFill>
              </a:rPr>
              <a:t>работу сыщиков. </a:t>
            </a:r>
            <a:r>
              <a:rPr lang="ru-RU" sz="3200" b="1" dirty="0" smtClean="0">
                <a:solidFill>
                  <a:srgbClr val="008080"/>
                </a:solidFill>
              </a:rPr>
              <a:t>Они назначались </a:t>
            </a:r>
            <a:r>
              <a:rPr lang="ru-RU" sz="3200" b="1" dirty="0">
                <a:solidFill>
                  <a:srgbClr val="008080"/>
                </a:solidFill>
              </a:rPr>
              <a:t>для исполнения судебных</a:t>
            </a:r>
            <a:r>
              <a:rPr lang="ru-RU" sz="3200" b="1" dirty="0" smtClean="0">
                <a:solidFill>
                  <a:srgbClr val="008080"/>
                </a:solidFill>
              </a:rPr>
              <a:t>, финансовых </a:t>
            </a:r>
            <a:r>
              <a:rPr lang="ru-RU" sz="3200" b="1" dirty="0">
                <a:solidFill>
                  <a:srgbClr val="008080"/>
                </a:solidFill>
              </a:rPr>
              <a:t>и </a:t>
            </a:r>
            <a:r>
              <a:rPr lang="ru-RU" sz="3200" b="1" dirty="0" smtClean="0">
                <a:solidFill>
                  <a:srgbClr val="008080"/>
                </a:solidFill>
              </a:rPr>
              <a:t>полицейских обязанностей</a:t>
            </a:r>
            <a:r>
              <a:rPr lang="ru-RU" sz="3200" b="1" dirty="0">
                <a:solidFill>
                  <a:srgbClr val="008080"/>
                </a:solidFill>
              </a:rPr>
              <a:t>, то есть губных дел – </a:t>
            </a:r>
            <a:r>
              <a:rPr lang="ru-RU" sz="3200" b="1" dirty="0" smtClean="0">
                <a:solidFill>
                  <a:srgbClr val="008080"/>
                </a:solidFill>
              </a:rPr>
              <a:t>ведомственных</a:t>
            </a:r>
            <a:r>
              <a:rPr lang="ru-RU" sz="3200" b="1" dirty="0">
                <a:solidFill>
                  <a:srgbClr val="008080"/>
                </a:solidFill>
              </a:rPr>
              <a:t>. </a:t>
            </a:r>
            <a:endParaRPr lang="ru-RU" sz="3200" b="1" dirty="0" smtClean="0">
              <a:solidFill>
                <a:srgbClr val="008080"/>
              </a:solidFill>
            </a:endParaRPr>
          </a:p>
          <a:p>
            <a:r>
              <a:rPr lang="ru-RU" sz="3200" b="1" dirty="0" smtClean="0">
                <a:solidFill>
                  <a:srgbClr val="008080"/>
                </a:solidFill>
              </a:rPr>
              <a:t>    Целовальниками этих людей </a:t>
            </a:r>
            <a:r>
              <a:rPr lang="ru-RU" sz="3200" b="1" dirty="0">
                <a:solidFill>
                  <a:srgbClr val="008080"/>
                </a:solidFill>
              </a:rPr>
              <a:t>называли потому, что </a:t>
            </a:r>
            <a:r>
              <a:rPr lang="ru-RU" sz="3200" b="1" dirty="0" smtClean="0">
                <a:solidFill>
                  <a:srgbClr val="008080"/>
                </a:solidFill>
              </a:rPr>
              <a:t>при вступлении </a:t>
            </a:r>
            <a:r>
              <a:rPr lang="ru-RU" sz="3200" b="1" dirty="0">
                <a:solidFill>
                  <a:srgbClr val="008080"/>
                </a:solidFill>
              </a:rPr>
              <a:t>в должность они </a:t>
            </a:r>
            <a:r>
              <a:rPr lang="ru-RU" sz="3200" b="1" dirty="0" smtClean="0">
                <a:solidFill>
                  <a:srgbClr val="008080"/>
                </a:solidFill>
              </a:rPr>
              <a:t>давали клятву </a:t>
            </a:r>
            <a:r>
              <a:rPr lang="ru-RU" sz="3200" b="1" dirty="0">
                <a:solidFill>
                  <a:srgbClr val="008080"/>
                </a:solidFill>
              </a:rPr>
              <a:t>честно исполнять </a:t>
            </a:r>
            <a:r>
              <a:rPr lang="ru-RU" sz="3200" b="1" dirty="0" smtClean="0">
                <a:solidFill>
                  <a:srgbClr val="008080"/>
                </a:solidFill>
              </a:rPr>
              <a:t>свои обязанности </a:t>
            </a:r>
            <a:r>
              <a:rPr lang="ru-RU" sz="3200" b="1" dirty="0">
                <a:solidFill>
                  <a:srgbClr val="008080"/>
                </a:solidFill>
              </a:rPr>
              <a:t>и в </a:t>
            </a:r>
            <a:r>
              <a:rPr lang="ru-RU" sz="3200" b="1" dirty="0" smtClean="0">
                <a:solidFill>
                  <a:srgbClr val="008080"/>
                </a:solidFill>
              </a:rPr>
              <a:t>подтверждение целовали </a:t>
            </a:r>
            <a:r>
              <a:rPr lang="ru-RU" sz="3200" b="1" dirty="0">
                <a:solidFill>
                  <a:srgbClr val="008080"/>
                </a:solidFill>
              </a:rPr>
              <a:t>крест.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268760"/>
            <a:ext cx="77724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В переводе с латинского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«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professio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»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означает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«объявляю своим делом».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979712" y="2276872"/>
            <a:ext cx="6925072" cy="254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Мелом пишет и рисует,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И с ошибками воюет,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Учит думать, размышлять,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Как его, ребята, звать?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УЧИТЕЛЬ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410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1556792"/>
            <a:ext cx="288032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2339752" y="1676401"/>
            <a:ext cx="6347048" cy="21126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Ходит в белом колпаке 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С поварёшкою в руке. 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Он готовит нам обед: 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Кашу, щи и винегрет. 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ПОВАР</a:t>
            </a:r>
          </a:p>
        </p:txBody>
      </p:sp>
      <p:pic>
        <p:nvPicPr>
          <p:cNvPr id="18436" name="Picture 4" descr="Похожее изображени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366200"/>
            <a:ext cx="3923928" cy="422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1484784"/>
            <a:ext cx="6846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  <a:t>Вот на краешке с опаской</a:t>
            </a:r>
          </a:p>
          <a:p>
            <a:pPr algn="r">
              <a:defRPr/>
            </a:pPr>
            <a:r>
              <a:rPr lang="ru-RU" sz="3200" b="1" dirty="0" smtClean="0">
                <a:solidFill>
                  <a:srgbClr val="00518E"/>
                </a:solidFill>
                <a:latin typeface="Arial Black" pitchFamily="34" charset="0"/>
              </a:rPr>
              <a:t> Он </a:t>
            </a:r>
            <a: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  <a:t>железо красит краской,</a:t>
            </a:r>
          </a:p>
          <a:p>
            <a:pPr algn="r">
              <a:defRPr/>
            </a:pPr>
            <a: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  <a:t>У него в руке ведро,</a:t>
            </a:r>
          </a:p>
          <a:p>
            <a:pPr algn="r">
              <a:defRPr/>
            </a:pPr>
            <a: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  <a:t>Сам раскрашен он пестро.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8864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МАЛЯР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84" name="Picture 4" descr="Картинки по запросу картинки маляр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6512" y="3212976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6019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  <a:t>У этой волшебницы,</a:t>
            </a:r>
            <a:b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  <a:t>Этой художницы,</a:t>
            </a:r>
            <a:b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  <a:t>Не кисти и краски,</a:t>
            </a:r>
            <a:b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rgbClr val="00518E"/>
                </a:solidFill>
                <a:latin typeface="Arial Black" pitchFamily="34" charset="0"/>
              </a:rPr>
              <a:t>А гребень и ножницы.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332656"/>
            <a:ext cx="8229600" cy="8842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СТИЛИСТ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578" name="Picture 2" descr="Картинки по запросу картинки стилист парикмахер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6" y="2361842"/>
            <a:ext cx="2913112" cy="4238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1196752"/>
            <a:ext cx="784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Перетянут он ремнём,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Каска прочная на нём.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Он в горящий входит в дом,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Он сражается с огнём.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 Black" pitchFamily="34" charset="0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 Black" pitchFamily="34" charset="0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 Black" pitchFamily="34" charset="0"/>
              </a:rPr>
              <a:t> 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260648"/>
            <a:ext cx="6705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ПОЖАРНЫЙ</a:t>
            </a:r>
          </a:p>
        </p:txBody>
      </p:sp>
      <p:pic>
        <p:nvPicPr>
          <p:cNvPr id="23558" name="Picture 6" descr="Картинки по запросу картинки пожарный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064" y="2996952"/>
            <a:ext cx="3676364" cy="3636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ы для презентац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323528" y="1268760"/>
            <a:ext cx="7156648" cy="22322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Он проснётся на заре,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Снег расчистит на дворе.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Все дорожки подметёт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И песком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посыпет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> лёд. 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 Black" pitchFamily="34" charset="0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88640"/>
            <a:ext cx="8229600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ДВОРНИК</a:t>
            </a:r>
          </a:p>
        </p:txBody>
      </p:sp>
      <p:pic>
        <p:nvPicPr>
          <p:cNvPr id="21506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493"/>
          <a:stretch>
            <a:fillRect/>
          </a:stretch>
        </p:blipFill>
        <p:spPr bwMode="auto">
          <a:xfrm>
            <a:off x="5940152" y="1844824"/>
            <a:ext cx="2340260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613</TotalTime>
  <Words>360</Words>
  <Application>Microsoft Office PowerPoint</Application>
  <PresentationFormat>Экран (4:3)</PresentationFormat>
  <Paragraphs>68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Виктория Плюснина</cp:lastModifiedBy>
  <cp:revision>9</cp:revision>
  <dcterms:created xsi:type="dcterms:W3CDTF">2017-02-26T15:46:27Z</dcterms:created>
  <dcterms:modified xsi:type="dcterms:W3CDTF">2020-10-26T08:58:17Z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1391732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